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5FE26-0AC2-4E07-BB36-8A23727EE174}" type="datetimeFigureOut">
              <a:rPr lang="it-IT" smtClean="0"/>
              <a:pPr/>
              <a:t>03/04/2020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79B290-D60C-4D22-9D91-A037F7A323D9}"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B4454E63-CE34-4B5E-9414-BFE4C19CD524}" type="datetime1">
              <a:rPr lang="it-IT" smtClean="0"/>
              <a:pPr/>
              <a:t>03/04/2020</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E1DF4B4C-9FD7-4D9C-93D4-341D4C88C435}" type="datetime1">
              <a:rPr lang="it-IT" smtClean="0"/>
              <a:pPr/>
              <a:t>03/04/2020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266C134-3628-451A-909F-C3588367936F}" type="datetime1">
              <a:rPr lang="it-IT" smtClean="0"/>
              <a:pPr/>
              <a:t>03/04/2020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C0A8938-E83B-4930-A2A8-864727821145}" type="datetime1">
              <a:rPr lang="it-IT" smtClean="0"/>
              <a:pPr/>
              <a:t>03/04/2020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D7C34ABB-B6D7-41A0-916D-E856265FA6E8}" type="datetime1">
              <a:rPr lang="it-IT" smtClean="0"/>
              <a:pPr/>
              <a:t>03/04/2020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3ECBD485-0549-40C1-AA44-FB34DD5E0157}" type="datetime1">
              <a:rPr lang="it-IT" smtClean="0"/>
              <a:pPr/>
              <a:t>03/04/2020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54E37732-9582-4D8A-A5D6-D3263F3C67F0}" type="datetime1">
              <a:rPr lang="it-IT" smtClean="0"/>
              <a:pPr/>
              <a:t>03/04/2020</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BA7DEC5C-F4BB-4755-B35D-708743527CFE}" type="datetime1">
              <a:rPr lang="it-IT" smtClean="0"/>
              <a:pPr/>
              <a:t>03/04/2020</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8564510C-B33D-4033-9C73-6C62BB76C491}" type="datetime1">
              <a:rPr lang="it-IT" smtClean="0"/>
              <a:pPr/>
              <a:t>03/04/2020</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5CE1650D-1E62-4B65-B40A-53941E7E9E0B}" type="datetime1">
              <a:rPr lang="it-IT" smtClean="0"/>
              <a:pPr/>
              <a:t>03/04/2020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BDF97FB2-6697-43B3-B332-865E8827DDC5}" type="datetime1">
              <a:rPr lang="it-IT" smtClean="0"/>
              <a:pPr/>
              <a:t>03/04/2020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A7F49F8-90B9-4771-8ABF-558D8941153F}" type="datetime1">
              <a:rPr lang="it-IT" smtClean="0"/>
              <a:pPr/>
              <a:t>03/04/2020</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04E9C6C-7183-48E3-B448-19E9C1DD1A8F}"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7406640" cy="720080"/>
          </a:xfrm>
        </p:spPr>
        <p:txBody>
          <a:bodyPr>
            <a:noAutofit/>
          </a:bodyPr>
          <a:lstStyle/>
          <a:p>
            <a:pPr algn="ctr"/>
            <a:r>
              <a:rPr lang="it-IT" sz="3600" b="1" dirty="0" smtClean="0">
                <a:solidFill>
                  <a:srgbClr val="FF0000"/>
                </a:solidFill>
              </a:rPr>
              <a:t>Imparare i linguaggi dell’amore</a:t>
            </a:r>
            <a:endParaRPr lang="it-IT" sz="3600" b="1" dirty="0">
              <a:solidFill>
                <a:srgbClr val="FF0000"/>
              </a:solidFill>
            </a:endParaRPr>
          </a:p>
        </p:txBody>
      </p:sp>
      <p:sp>
        <p:nvSpPr>
          <p:cNvPr id="3" name="Sottotitolo 2"/>
          <p:cNvSpPr>
            <a:spLocks noGrp="1"/>
          </p:cNvSpPr>
          <p:nvPr>
            <p:ph type="subTitle" idx="1"/>
          </p:nvPr>
        </p:nvSpPr>
        <p:spPr>
          <a:xfrm>
            <a:off x="1259632" y="4941168"/>
            <a:ext cx="7704856" cy="720080"/>
          </a:xfrm>
          <a:solidFill>
            <a:srgbClr val="FFFF00"/>
          </a:solidFill>
          <a:ln w="25400">
            <a:solidFill>
              <a:schemeClr val="accent1"/>
            </a:solidFill>
          </a:ln>
        </p:spPr>
        <p:txBody>
          <a:bodyPr>
            <a:noAutofit/>
          </a:bodyPr>
          <a:lstStyle/>
          <a:p>
            <a:pPr algn="ctr"/>
            <a:r>
              <a:rPr lang="it-IT" sz="2000" b="1" dirty="0" smtClean="0">
                <a:solidFill>
                  <a:srgbClr val="0070C0"/>
                </a:solidFill>
              </a:rPr>
              <a:t>Per tenere vivo l’amore negli anni, bisogna imparare a tenere vivo il dialogo nella coppia con un’efficace comunicazione</a:t>
            </a:r>
            <a:endParaRPr lang="it-IT" sz="2000" b="1" dirty="0">
              <a:solidFill>
                <a:srgbClr val="0070C0"/>
              </a:solidFill>
            </a:endParaRPr>
          </a:p>
        </p:txBody>
      </p:sp>
      <p:sp>
        <p:nvSpPr>
          <p:cNvPr id="5" name="CasellaDiTesto 4"/>
          <p:cNvSpPr txBox="1"/>
          <p:nvPr/>
        </p:nvSpPr>
        <p:spPr>
          <a:xfrm>
            <a:off x="1043608" y="6021288"/>
            <a:ext cx="7920880" cy="338554"/>
          </a:xfrm>
          <a:prstGeom prst="rect">
            <a:avLst/>
          </a:prstGeom>
          <a:noFill/>
        </p:spPr>
        <p:txBody>
          <a:bodyPr wrap="square" rtlCol="0">
            <a:spAutoFit/>
          </a:bodyPr>
          <a:lstStyle/>
          <a:p>
            <a:pPr algn="ctr"/>
            <a:r>
              <a:rPr lang="it-IT" sz="1600" b="1" dirty="0" smtClean="0"/>
              <a:t>Prof. Francesco Cannizzaro – Specialista in Pedagogia, Bioetica e Sessuologia</a:t>
            </a:r>
            <a:endParaRPr lang="it-IT" sz="1600" b="1" dirty="0"/>
          </a:p>
        </p:txBody>
      </p:sp>
      <p:sp>
        <p:nvSpPr>
          <p:cNvPr id="6" name="Segnaposto data 5"/>
          <p:cNvSpPr>
            <a:spLocks noGrp="1"/>
          </p:cNvSpPr>
          <p:nvPr>
            <p:ph type="dt" sz="half" idx="10"/>
          </p:nvPr>
        </p:nvSpPr>
        <p:spPr/>
        <p:txBody>
          <a:bodyPr/>
          <a:lstStyle/>
          <a:p>
            <a:fld id="{54661748-8890-4BB1-A7BD-E085BAEE5E79}"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a:t>
            </a:fld>
            <a:endParaRPr lang="it-IT"/>
          </a:p>
        </p:txBody>
      </p:sp>
      <p:pic>
        <p:nvPicPr>
          <p:cNvPr id="1026" name="Picture 2" descr="C:\Users\Master\Desktop\Ultime foto\cop.jpg"/>
          <p:cNvPicPr>
            <a:picLocks noChangeAspect="1" noChangeArrowheads="1"/>
          </p:cNvPicPr>
          <p:nvPr/>
        </p:nvPicPr>
        <p:blipFill>
          <a:blip r:embed="rId2" cstate="print"/>
          <a:srcRect/>
          <a:stretch>
            <a:fillRect/>
          </a:stretch>
        </p:blipFill>
        <p:spPr bwMode="auto">
          <a:xfrm>
            <a:off x="2483768" y="1124744"/>
            <a:ext cx="5302228" cy="3528392"/>
          </a:xfrm>
          <a:prstGeom prst="rect">
            <a:avLst/>
          </a:prstGeom>
          <a:noFill/>
          <a:ln w="25400">
            <a:solidFill>
              <a:srgbClr val="0070C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7406640" cy="720080"/>
          </a:xfrm>
        </p:spPr>
        <p:txBody>
          <a:bodyPr>
            <a:noAutofit/>
          </a:bodyPr>
          <a:lstStyle/>
          <a:p>
            <a:pPr algn="ctr"/>
            <a:r>
              <a:rPr lang="it-IT" sz="3600" b="1" dirty="0" smtClean="0">
                <a:solidFill>
                  <a:srgbClr val="FF0000"/>
                </a:solidFill>
              </a:rPr>
              <a:t>4. FARE FAVORI E LAVORI</a:t>
            </a:r>
            <a:endParaRPr lang="it-IT" sz="3600" b="1" dirty="0">
              <a:solidFill>
                <a:srgbClr val="FF0000"/>
              </a:solidFill>
            </a:endParaRPr>
          </a:p>
        </p:txBody>
      </p:sp>
      <p:sp>
        <p:nvSpPr>
          <p:cNvPr id="3" name="Sottotitolo 2"/>
          <p:cNvSpPr>
            <a:spLocks noGrp="1"/>
          </p:cNvSpPr>
          <p:nvPr>
            <p:ph type="subTitle" idx="1"/>
          </p:nvPr>
        </p:nvSpPr>
        <p:spPr>
          <a:xfrm>
            <a:off x="1331640" y="1484784"/>
            <a:ext cx="7406640" cy="2880320"/>
          </a:xfrm>
          <a:solidFill>
            <a:srgbClr val="FFFF00"/>
          </a:solidFill>
          <a:ln w="25400">
            <a:solidFill>
              <a:schemeClr val="accent1"/>
            </a:solidFill>
          </a:ln>
        </p:spPr>
        <p:txBody>
          <a:bodyPr>
            <a:noAutofit/>
          </a:bodyPr>
          <a:lstStyle/>
          <a:p>
            <a:pPr algn="ctr"/>
            <a:r>
              <a:rPr lang="it-IT" sz="2000" b="1" dirty="0" smtClean="0">
                <a:solidFill>
                  <a:srgbClr val="0070C0"/>
                </a:solidFill>
              </a:rPr>
              <a:t>Altri servizi che possono essere autentiche espressioni d’amore:  innaffiare i vasi, lavare la macchina, riordinare la cantina, ridipingere una stanza</a:t>
            </a:r>
          </a:p>
          <a:p>
            <a:pPr algn="just"/>
            <a:r>
              <a:rPr lang="it-IT" sz="2000" dirty="0" smtClean="0"/>
              <a:t>E’ raro, ma ci sono coppie i cui componenti parlano lo stesso linguaggio d’amore, tipo quello del fare lavori. Tuttavia capita che abbiano difficoltà a capirsi: come mai? Senza dubbio non parlano lo stesso dialetto: certi lavori parlano all’uno e non all’altro. Può essere utile in questi casi fare una lista: ognuno stabilisce la lista dei favori e lavori a cui è sensibile. E poi si scambiano le liste.</a:t>
            </a:r>
          </a:p>
          <a:p>
            <a:r>
              <a:rPr lang="it-IT" sz="2000" dirty="0" smtClean="0"/>
              <a:t> </a:t>
            </a:r>
            <a:endParaRPr lang="it-IT" sz="2000" dirty="0"/>
          </a:p>
        </p:txBody>
      </p:sp>
      <p:sp>
        <p:nvSpPr>
          <p:cNvPr id="6" name="Segnaposto data 5"/>
          <p:cNvSpPr>
            <a:spLocks noGrp="1"/>
          </p:cNvSpPr>
          <p:nvPr>
            <p:ph type="dt" sz="half" idx="10"/>
          </p:nvPr>
        </p:nvSpPr>
        <p:spPr/>
        <p:txBody>
          <a:bodyPr/>
          <a:lstStyle/>
          <a:p>
            <a:fld id="{3D1BEABA-782D-4A24-ABF3-487149117195}"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10</a:t>
            </a:fld>
            <a:endParaRPr lang="it-IT"/>
          </a:p>
        </p:txBody>
      </p:sp>
      <p:sp>
        <p:nvSpPr>
          <p:cNvPr id="8" name="CasellaDiTesto 7"/>
          <p:cNvSpPr txBox="1"/>
          <p:nvPr/>
        </p:nvSpPr>
        <p:spPr>
          <a:xfrm>
            <a:off x="2627784" y="980728"/>
            <a:ext cx="4608512" cy="461665"/>
          </a:xfrm>
          <a:prstGeom prst="rect">
            <a:avLst/>
          </a:prstGeom>
          <a:noFill/>
        </p:spPr>
        <p:txBody>
          <a:bodyPr wrap="square" rtlCol="0">
            <a:spAutoFit/>
          </a:bodyPr>
          <a:lstStyle/>
          <a:p>
            <a:pPr algn="ctr"/>
            <a:r>
              <a:rPr lang="it-IT" sz="2400" b="1" dirty="0" smtClean="0">
                <a:solidFill>
                  <a:srgbClr val="0070C0"/>
                </a:solidFill>
              </a:rPr>
              <a:t>Una lista dei lavori</a:t>
            </a:r>
            <a:endParaRPr lang="it-IT" sz="2400" dirty="0">
              <a:solidFill>
                <a:srgbClr val="0070C0"/>
              </a:solidFill>
            </a:endParaRPr>
          </a:p>
        </p:txBody>
      </p:sp>
      <p:pic>
        <p:nvPicPr>
          <p:cNvPr id="10242" name="Picture 2" descr="C:\Users\Master\Desktop\Ultime foto\cop10.jpg"/>
          <p:cNvPicPr>
            <a:picLocks noChangeAspect="1" noChangeArrowheads="1"/>
          </p:cNvPicPr>
          <p:nvPr/>
        </p:nvPicPr>
        <p:blipFill>
          <a:blip r:embed="rId2" cstate="print"/>
          <a:srcRect/>
          <a:stretch>
            <a:fillRect/>
          </a:stretch>
        </p:blipFill>
        <p:spPr bwMode="auto">
          <a:xfrm>
            <a:off x="3491880" y="4509120"/>
            <a:ext cx="3243257" cy="1816224"/>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 calcmode="lin" valueType="num">
                                      <p:cBhvr>
                                        <p:cTn id="14" dur="500" fill="hold"/>
                                        <p:tgtEl>
                                          <p:spTgt spid="10242"/>
                                        </p:tgtEl>
                                        <p:attrNameLst>
                                          <p:attrName>ppt_w</p:attrName>
                                        </p:attrNameLst>
                                      </p:cBhvr>
                                      <p:tavLst>
                                        <p:tav tm="0">
                                          <p:val>
                                            <p:fltVal val="0"/>
                                          </p:val>
                                        </p:tav>
                                        <p:tav tm="100000">
                                          <p:val>
                                            <p:strVal val="#ppt_w"/>
                                          </p:val>
                                        </p:tav>
                                      </p:tavLst>
                                    </p:anim>
                                    <p:anim calcmode="lin" valueType="num">
                                      <p:cBhvr>
                                        <p:cTn id="15" dur="500" fill="hold"/>
                                        <p:tgtEl>
                                          <p:spTgt spid="10242"/>
                                        </p:tgtEl>
                                        <p:attrNameLst>
                                          <p:attrName>ppt_h</p:attrName>
                                        </p:attrNameLst>
                                      </p:cBhvr>
                                      <p:tavLst>
                                        <p:tav tm="0">
                                          <p:val>
                                            <p:fltVal val="0"/>
                                          </p:val>
                                        </p:tav>
                                        <p:tav tm="100000">
                                          <p:val>
                                            <p:strVal val="#ppt_h"/>
                                          </p:val>
                                        </p:tav>
                                      </p:tavLst>
                                    </p:anim>
                                    <p:anim calcmode="lin" valueType="num">
                                      <p:cBhvr>
                                        <p:cTn id="16" dur="500" fill="hold"/>
                                        <p:tgtEl>
                                          <p:spTgt spid="10242"/>
                                        </p:tgtEl>
                                        <p:attrNameLst>
                                          <p:attrName>style.rotation</p:attrName>
                                        </p:attrNameLst>
                                      </p:cBhvr>
                                      <p:tavLst>
                                        <p:tav tm="0">
                                          <p:val>
                                            <p:fltVal val="360"/>
                                          </p:val>
                                        </p:tav>
                                        <p:tav tm="100000">
                                          <p:val>
                                            <p:fltVal val="0"/>
                                          </p:val>
                                        </p:tav>
                                      </p:tavLst>
                                    </p:anim>
                                    <p:animEffect transition="in" filter="fade">
                                      <p:cBhvr>
                                        <p:cTn id="17" dur="500"/>
                                        <p:tgtEl>
                                          <p:spTgt spid="1024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1000"/>
                                        <p:tgtEl>
                                          <p:spTgt spid="3">
                                            <p:bg/>
                                          </p:spTgt>
                                        </p:tgtEl>
                                      </p:cBhvr>
                                    </p:animEffect>
                                    <p:anim calcmode="lin" valueType="num">
                                      <p:cBhvr>
                                        <p:cTn id="23" dur="1000" fill="hold"/>
                                        <p:tgtEl>
                                          <p:spTgt spid="3">
                                            <p:bg/>
                                          </p:spTgt>
                                        </p:tgtEl>
                                        <p:attrNameLst>
                                          <p:attrName>ppt_x</p:attrName>
                                        </p:attrNameLst>
                                      </p:cBhvr>
                                      <p:tavLst>
                                        <p:tav tm="0">
                                          <p:val>
                                            <p:strVal val="#ppt_x"/>
                                          </p:val>
                                        </p:tav>
                                        <p:tav tm="100000">
                                          <p:val>
                                            <p:strVal val="#ppt_x"/>
                                          </p:val>
                                        </p:tav>
                                      </p:tavLst>
                                    </p:anim>
                                    <p:anim calcmode="lin" valueType="num">
                                      <p:cBhvr>
                                        <p:cTn id="2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1000"/>
                                        <p:tgtEl>
                                          <p:spTgt spid="3">
                                            <p:txEl>
                                              <p:pRg st="0" end="0"/>
                                            </p:txEl>
                                          </p:spTgt>
                                        </p:tgtEl>
                                      </p:cBhvr>
                                    </p:animEffect>
                                    <p:anim calcmode="lin" valueType="num">
                                      <p:cBhvr>
                                        <p:cTn id="3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1000"/>
                                        <p:tgtEl>
                                          <p:spTgt spid="3">
                                            <p:txEl>
                                              <p:pRg st="1" end="1"/>
                                            </p:txEl>
                                          </p:spTgt>
                                        </p:tgtEl>
                                      </p:cBhvr>
                                    </p:animEffect>
                                    <p:anim calcmode="lin" valueType="num">
                                      <p:cBhvr>
                                        <p:cTn id="3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fade">
                                      <p:cBhvr>
                                        <p:cTn id="43" dur="1000"/>
                                        <p:tgtEl>
                                          <p:spTgt spid="3">
                                            <p:txEl>
                                              <p:pRg st="2" end="2"/>
                                            </p:txEl>
                                          </p:spTgt>
                                        </p:tgtEl>
                                      </p:cBhvr>
                                    </p:animEffect>
                                    <p:anim calcmode="lin" valueType="num">
                                      <p:cBhvr>
                                        <p:cTn id="4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7406640" cy="720080"/>
          </a:xfrm>
        </p:spPr>
        <p:txBody>
          <a:bodyPr>
            <a:noAutofit/>
          </a:bodyPr>
          <a:lstStyle/>
          <a:p>
            <a:pPr algn="ctr"/>
            <a:r>
              <a:rPr lang="it-IT" sz="3600" b="1" dirty="0" smtClean="0">
                <a:solidFill>
                  <a:srgbClr val="FF0000"/>
                </a:solidFill>
              </a:rPr>
              <a:t>5. IL CONTATTO FISICO</a:t>
            </a:r>
            <a:endParaRPr lang="it-IT" sz="3600" b="1" dirty="0">
              <a:solidFill>
                <a:srgbClr val="FF0000"/>
              </a:solidFill>
            </a:endParaRPr>
          </a:p>
        </p:txBody>
      </p:sp>
      <p:sp>
        <p:nvSpPr>
          <p:cNvPr id="3" name="Sottotitolo 2"/>
          <p:cNvSpPr>
            <a:spLocks noGrp="1"/>
          </p:cNvSpPr>
          <p:nvPr>
            <p:ph type="subTitle" idx="1"/>
          </p:nvPr>
        </p:nvSpPr>
        <p:spPr>
          <a:xfrm>
            <a:off x="1331640" y="4005064"/>
            <a:ext cx="7406640" cy="2376264"/>
          </a:xfrm>
          <a:solidFill>
            <a:srgbClr val="FFFF00"/>
          </a:solidFill>
          <a:ln w="25400">
            <a:solidFill>
              <a:schemeClr val="accent1"/>
            </a:solidFill>
          </a:ln>
        </p:spPr>
        <p:txBody>
          <a:bodyPr>
            <a:noAutofit/>
          </a:bodyPr>
          <a:lstStyle/>
          <a:p>
            <a:pPr algn="ctr"/>
            <a:r>
              <a:rPr lang="it-IT" sz="2000" b="1" dirty="0" smtClean="0">
                <a:solidFill>
                  <a:srgbClr val="0070C0"/>
                </a:solidFill>
              </a:rPr>
              <a:t>Il contatto fisico può rivestire molte forme e in questo campo la migliore guida sarà l’altro. Va precisato che i rapporti sessuali sono “un dialetto” di questo linguaggio.</a:t>
            </a:r>
          </a:p>
          <a:p>
            <a:pPr algn="just"/>
            <a:r>
              <a:rPr lang="it-IT" sz="2000" dirty="0" smtClean="0"/>
              <a:t>Molte persone sono cresciute in ambienti in cui non si è abituati al reciproco contatto. Essi faranno allora più fatica a imparare questo linguaggio, a prendere la mano, a fare una carezza, ad abbracciare.</a:t>
            </a:r>
          </a:p>
          <a:p>
            <a:pPr algn="ctr"/>
            <a:r>
              <a:rPr lang="it-IT" sz="2000" b="1" dirty="0" smtClean="0">
                <a:solidFill>
                  <a:srgbClr val="FF0000"/>
                </a:solidFill>
              </a:rPr>
              <a:t>Donare il proprio corpo è donare il proprio essere.</a:t>
            </a:r>
          </a:p>
          <a:p>
            <a:endParaRPr lang="it-IT" sz="2000" dirty="0"/>
          </a:p>
        </p:txBody>
      </p:sp>
      <p:sp>
        <p:nvSpPr>
          <p:cNvPr id="6" name="Segnaposto data 5"/>
          <p:cNvSpPr>
            <a:spLocks noGrp="1"/>
          </p:cNvSpPr>
          <p:nvPr>
            <p:ph type="dt" sz="half" idx="10"/>
          </p:nvPr>
        </p:nvSpPr>
        <p:spPr/>
        <p:txBody>
          <a:bodyPr/>
          <a:lstStyle/>
          <a:p>
            <a:fld id="{6E08CFE7-96C4-4A8F-B2C3-14AA862E12EA}"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11</a:t>
            </a:fld>
            <a:endParaRPr lang="it-IT"/>
          </a:p>
        </p:txBody>
      </p:sp>
      <p:sp>
        <p:nvSpPr>
          <p:cNvPr id="8" name="CasellaDiTesto 7"/>
          <p:cNvSpPr txBox="1"/>
          <p:nvPr/>
        </p:nvSpPr>
        <p:spPr>
          <a:xfrm>
            <a:off x="1295128" y="836712"/>
            <a:ext cx="7848872" cy="830997"/>
          </a:xfrm>
          <a:prstGeom prst="rect">
            <a:avLst/>
          </a:prstGeom>
          <a:noFill/>
        </p:spPr>
        <p:txBody>
          <a:bodyPr wrap="square" rtlCol="0">
            <a:spAutoFit/>
          </a:bodyPr>
          <a:lstStyle/>
          <a:p>
            <a:pPr algn="ctr"/>
            <a:r>
              <a:rPr lang="it-IT" sz="2400" b="1" dirty="0" smtClean="0">
                <a:solidFill>
                  <a:srgbClr val="0070C0"/>
                </a:solidFill>
              </a:rPr>
              <a:t>Senza contatto fisico certe persone </a:t>
            </a:r>
          </a:p>
          <a:p>
            <a:pPr algn="ctr"/>
            <a:r>
              <a:rPr lang="it-IT" sz="2400" b="1" dirty="0" smtClean="0">
                <a:solidFill>
                  <a:srgbClr val="0070C0"/>
                </a:solidFill>
              </a:rPr>
              <a:t>non si sentono amate</a:t>
            </a:r>
            <a:endParaRPr lang="it-IT" sz="2400" b="1" dirty="0">
              <a:solidFill>
                <a:srgbClr val="0070C0"/>
              </a:solidFill>
            </a:endParaRPr>
          </a:p>
        </p:txBody>
      </p:sp>
      <p:pic>
        <p:nvPicPr>
          <p:cNvPr id="11266" name="Picture 2" descr="C:\Users\Master\Desktop\Ultime foto\cop7.jpg"/>
          <p:cNvPicPr>
            <a:picLocks noChangeAspect="1" noChangeArrowheads="1"/>
          </p:cNvPicPr>
          <p:nvPr/>
        </p:nvPicPr>
        <p:blipFill>
          <a:blip r:embed="rId2" cstate="print"/>
          <a:srcRect/>
          <a:stretch>
            <a:fillRect/>
          </a:stretch>
        </p:blipFill>
        <p:spPr bwMode="auto">
          <a:xfrm>
            <a:off x="2843808" y="1628800"/>
            <a:ext cx="4285365" cy="2232248"/>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1266"/>
                                        </p:tgtEl>
                                        <p:attrNameLst>
                                          <p:attrName>style.visibility</p:attrName>
                                        </p:attrNameLst>
                                      </p:cBhvr>
                                      <p:to>
                                        <p:strVal val="visible"/>
                                      </p:to>
                                    </p:set>
                                    <p:anim calcmode="lin" valueType="num">
                                      <p:cBhvr>
                                        <p:cTn id="14" dur="500" fill="hold"/>
                                        <p:tgtEl>
                                          <p:spTgt spid="11266"/>
                                        </p:tgtEl>
                                        <p:attrNameLst>
                                          <p:attrName>ppt_w</p:attrName>
                                        </p:attrNameLst>
                                      </p:cBhvr>
                                      <p:tavLst>
                                        <p:tav tm="0">
                                          <p:val>
                                            <p:fltVal val="0"/>
                                          </p:val>
                                        </p:tav>
                                        <p:tav tm="100000">
                                          <p:val>
                                            <p:strVal val="#ppt_w"/>
                                          </p:val>
                                        </p:tav>
                                      </p:tavLst>
                                    </p:anim>
                                    <p:anim calcmode="lin" valueType="num">
                                      <p:cBhvr>
                                        <p:cTn id="15" dur="500" fill="hold"/>
                                        <p:tgtEl>
                                          <p:spTgt spid="11266"/>
                                        </p:tgtEl>
                                        <p:attrNameLst>
                                          <p:attrName>ppt_h</p:attrName>
                                        </p:attrNameLst>
                                      </p:cBhvr>
                                      <p:tavLst>
                                        <p:tav tm="0">
                                          <p:val>
                                            <p:fltVal val="0"/>
                                          </p:val>
                                        </p:tav>
                                        <p:tav tm="100000">
                                          <p:val>
                                            <p:strVal val="#ppt_h"/>
                                          </p:val>
                                        </p:tav>
                                      </p:tavLst>
                                    </p:anim>
                                    <p:anim calcmode="lin" valueType="num">
                                      <p:cBhvr>
                                        <p:cTn id="16" dur="500" fill="hold"/>
                                        <p:tgtEl>
                                          <p:spTgt spid="11266"/>
                                        </p:tgtEl>
                                        <p:attrNameLst>
                                          <p:attrName>style.rotation</p:attrName>
                                        </p:attrNameLst>
                                      </p:cBhvr>
                                      <p:tavLst>
                                        <p:tav tm="0">
                                          <p:val>
                                            <p:fltVal val="360"/>
                                          </p:val>
                                        </p:tav>
                                        <p:tav tm="100000">
                                          <p:val>
                                            <p:fltVal val="0"/>
                                          </p:val>
                                        </p:tav>
                                      </p:tavLst>
                                    </p:anim>
                                    <p:animEffect transition="in" filter="fade">
                                      <p:cBhvr>
                                        <p:cTn id="17" dur="500"/>
                                        <p:tgtEl>
                                          <p:spTgt spid="1126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1000"/>
                                        <p:tgtEl>
                                          <p:spTgt spid="3">
                                            <p:bg/>
                                          </p:spTgt>
                                        </p:tgtEl>
                                      </p:cBhvr>
                                    </p:animEffect>
                                    <p:anim calcmode="lin" valueType="num">
                                      <p:cBhvr>
                                        <p:cTn id="23" dur="1000" fill="hold"/>
                                        <p:tgtEl>
                                          <p:spTgt spid="3">
                                            <p:bg/>
                                          </p:spTgt>
                                        </p:tgtEl>
                                        <p:attrNameLst>
                                          <p:attrName>ppt_x</p:attrName>
                                        </p:attrNameLst>
                                      </p:cBhvr>
                                      <p:tavLst>
                                        <p:tav tm="0">
                                          <p:val>
                                            <p:strVal val="#ppt_x"/>
                                          </p:val>
                                        </p:tav>
                                        <p:tav tm="100000">
                                          <p:val>
                                            <p:strVal val="#ppt_x"/>
                                          </p:val>
                                        </p:tav>
                                      </p:tavLst>
                                    </p:anim>
                                    <p:anim calcmode="lin" valueType="num">
                                      <p:cBhvr>
                                        <p:cTn id="2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1000"/>
                                        <p:tgtEl>
                                          <p:spTgt spid="3">
                                            <p:txEl>
                                              <p:pRg st="0" end="0"/>
                                            </p:txEl>
                                          </p:spTgt>
                                        </p:tgtEl>
                                      </p:cBhvr>
                                    </p:animEffect>
                                    <p:anim calcmode="lin" valueType="num">
                                      <p:cBhvr>
                                        <p:cTn id="3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1000"/>
                                        <p:tgtEl>
                                          <p:spTgt spid="3">
                                            <p:txEl>
                                              <p:pRg st="1" end="1"/>
                                            </p:txEl>
                                          </p:spTgt>
                                        </p:tgtEl>
                                      </p:cBhvr>
                                    </p:animEffect>
                                    <p:anim calcmode="lin" valueType="num">
                                      <p:cBhvr>
                                        <p:cTn id="3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fade">
                                      <p:cBhvr>
                                        <p:cTn id="43" dur="1000"/>
                                        <p:tgtEl>
                                          <p:spTgt spid="3">
                                            <p:txEl>
                                              <p:pRg st="2" end="2"/>
                                            </p:txEl>
                                          </p:spTgt>
                                        </p:tgtEl>
                                      </p:cBhvr>
                                    </p:animEffect>
                                    <p:anim calcmode="lin" valueType="num">
                                      <p:cBhvr>
                                        <p:cTn id="4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7406640" cy="720080"/>
          </a:xfrm>
        </p:spPr>
        <p:txBody>
          <a:bodyPr>
            <a:noAutofit/>
          </a:bodyPr>
          <a:lstStyle/>
          <a:p>
            <a:pPr algn="ctr"/>
            <a:r>
              <a:rPr lang="it-IT" sz="3600" b="1" dirty="0" smtClean="0">
                <a:solidFill>
                  <a:srgbClr val="FF0000"/>
                </a:solidFill>
              </a:rPr>
              <a:t>5. IL CONTATTO FISICO</a:t>
            </a:r>
            <a:endParaRPr lang="it-IT" sz="3600" b="1" dirty="0">
              <a:solidFill>
                <a:srgbClr val="FF0000"/>
              </a:solidFill>
            </a:endParaRPr>
          </a:p>
        </p:txBody>
      </p:sp>
      <p:sp>
        <p:nvSpPr>
          <p:cNvPr id="3" name="Sottotitolo 2"/>
          <p:cNvSpPr>
            <a:spLocks noGrp="1"/>
          </p:cNvSpPr>
          <p:nvPr>
            <p:ph type="subTitle" idx="1"/>
          </p:nvPr>
        </p:nvSpPr>
        <p:spPr>
          <a:xfrm>
            <a:off x="1331640" y="1412776"/>
            <a:ext cx="7406640" cy="2232248"/>
          </a:xfrm>
          <a:solidFill>
            <a:srgbClr val="FFFF00"/>
          </a:solidFill>
          <a:ln w="25400">
            <a:solidFill>
              <a:schemeClr val="accent1"/>
            </a:solidFill>
          </a:ln>
        </p:spPr>
        <p:txBody>
          <a:bodyPr>
            <a:noAutofit/>
          </a:bodyPr>
          <a:lstStyle/>
          <a:p>
            <a:pPr algn="ctr"/>
            <a:r>
              <a:rPr lang="it-IT" sz="2000" b="1" dirty="0" smtClean="0">
                <a:solidFill>
                  <a:srgbClr val="0070C0"/>
                </a:solidFill>
              </a:rPr>
              <a:t>Il desiderio sessuale si radica più nella dimensione emozionale che nel linguaggio del contatto fisico, soprattutto per la donna. </a:t>
            </a:r>
          </a:p>
          <a:p>
            <a:pPr algn="just"/>
            <a:r>
              <a:rPr lang="it-IT" sz="2000" dirty="0" smtClean="0"/>
              <a:t>Se la donna si sente amata, ammirata, apprezzata da suo marito, ne beneficerà anche il desiderio fisico. La maggior parte dei problemi sessuali della coppia non riguarda la fisicità, ma la soddisfazione dei bisogni emozionali.</a:t>
            </a:r>
          </a:p>
          <a:p>
            <a:endParaRPr lang="it-IT" sz="2000" dirty="0"/>
          </a:p>
        </p:txBody>
      </p:sp>
      <p:sp>
        <p:nvSpPr>
          <p:cNvPr id="6" name="Segnaposto data 5"/>
          <p:cNvSpPr>
            <a:spLocks noGrp="1"/>
          </p:cNvSpPr>
          <p:nvPr>
            <p:ph type="dt" sz="half" idx="10"/>
          </p:nvPr>
        </p:nvSpPr>
        <p:spPr/>
        <p:txBody>
          <a:bodyPr/>
          <a:lstStyle/>
          <a:p>
            <a:fld id="{517D1031-6C3D-40FE-8666-08C68F12C7F4}"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12</a:t>
            </a:fld>
            <a:endParaRPr lang="it-IT"/>
          </a:p>
        </p:txBody>
      </p:sp>
      <p:sp>
        <p:nvSpPr>
          <p:cNvPr id="8" name="CasellaDiTesto 7"/>
          <p:cNvSpPr txBox="1"/>
          <p:nvPr/>
        </p:nvSpPr>
        <p:spPr>
          <a:xfrm>
            <a:off x="1115616" y="908720"/>
            <a:ext cx="7848872" cy="461665"/>
          </a:xfrm>
          <a:prstGeom prst="rect">
            <a:avLst/>
          </a:prstGeom>
          <a:noFill/>
        </p:spPr>
        <p:txBody>
          <a:bodyPr wrap="square" rtlCol="0">
            <a:spAutoFit/>
          </a:bodyPr>
          <a:lstStyle/>
          <a:p>
            <a:pPr algn="ctr"/>
            <a:r>
              <a:rPr lang="it-IT" sz="2400" b="1" dirty="0" smtClean="0">
                <a:solidFill>
                  <a:srgbClr val="0070C0"/>
                </a:solidFill>
              </a:rPr>
              <a:t>Sesso a parte</a:t>
            </a:r>
            <a:endParaRPr lang="it-IT" sz="2400" b="1" dirty="0">
              <a:solidFill>
                <a:srgbClr val="0070C0"/>
              </a:solidFill>
            </a:endParaRPr>
          </a:p>
        </p:txBody>
      </p:sp>
      <p:pic>
        <p:nvPicPr>
          <p:cNvPr id="12290" name="Picture 2" descr="C:\Users\Master\Desktop\Ultime foto\cop12.jpg"/>
          <p:cNvPicPr>
            <a:picLocks noChangeAspect="1" noChangeArrowheads="1"/>
          </p:cNvPicPr>
          <p:nvPr/>
        </p:nvPicPr>
        <p:blipFill>
          <a:blip r:embed="rId2" cstate="print"/>
          <a:srcRect/>
          <a:stretch>
            <a:fillRect/>
          </a:stretch>
        </p:blipFill>
        <p:spPr bwMode="auto">
          <a:xfrm>
            <a:off x="3131840" y="3789040"/>
            <a:ext cx="3816424" cy="2539657"/>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2290"/>
                                        </p:tgtEl>
                                        <p:attrNameLst>
                                          <p:attrName>style.visibility</p:attrName>
                                        </p:attrNameLst>
                                      </p:cBhvr>
                                      <p:to>
                                        <p:strVal val="visible"/>
                                      </p:to>
                                    </p:set>
                                    <p:anim calcmode="lin" valueType="num">
                                      <p:cBhvr>
                                        <p:cTn id="14" dur="500" fill="hold"/>
                                        <p:tgtEl>
                                          <p:spTgt spid="12290"/>
                                        </p:tgtEl>
                                        <p:attrNameLst>
                                          <p:attrName>ppt_w</p:attrName>
                                        </p:attrNameLst>
                                      </p:cBhvr>
                                      <p:tavLst>
                                        <p:tav tm="0">
                                          <p:val>
                                            <p:fltVal val="0"/>
                                          </p:val>
                                        </p:tav>
                                        <p:tav tm="100000">
                                          <p:val>
                                            <p:strVal val="#ppt_w"/>
                                          </p:val>
                                        </p:tav>
                                      </p:tavLst>
                                    </p:anim>
                                    <p:anim calcmode="lin" valueType="num">
                                      <p:cBhvr>
                                        <p:cTn id="15" dur="500" fill="hold"/>
                                        <p:tgtEl>
                                          <p:spTgt spid="12290"/>
                                        </p:tgtEl>
                                        <p:attrNameLst>
                                          <p:attrName>ppt_h</p:attrName>
                                        </p:attrNameLst>
                                      </p:cBhvr>
                                      <p:tavLst>
                                        <p:tav tm="0">
                                          <p:val>
                                            <p:fltVal val="0"/>
                                          </p:val>
                                        </p:tav>
                                        <p:tav tm="100000">
                                          <p:val>
                                            <p:strVal val="#ppt_h"/>
                                          </p:val>
                                        </p:tav>
                                      </p:tavLst>
                                    </p:anim>
                                    <p:anim calcmode="lin" valueType="num">
                                      <p:cBhvr>
                                        <p:cTn id="16" dur="500" fill="hold"/>
                                        <p:tgtEl>
                                          <p:spTgt spid="12290"/>
                                        </p:tgtEl>
                                        <p:attrNameLst>
                                          <p:attrName>style.rotation</p:attrName>
                                        </p:attrNameLst>
                                      </p:cBhvr>
                                      <p:tavLst>
                                        <p:tav tm="0">
                                          <p:val>
                                            <p:fltVal val="360"/>
                                          </p:val>
                                        </p:tav>
                                        <p:tav tm="100000">
                                          <p:val>
                                            <p:fltVal val="0"/>
                                          </p:val>
                                        </p:tav>
                                      </p:tavLst>
                                    </p:anim>
                                    <p:animEffect transition="in" filter="fade">
                                      <p:cBhvr>
                                        <p:cTn id="17" dur="500"/>
                                        <p:tgtEl>
                                          <p:spTgt spid="12290"/>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1000"/>
                                        <p:tgtEl>
                                          <p:spTgt spid="3">
                                            <p:bg/>
                                          </p:spTgt>
                                        </p:tgtEl>
                                      </p:cBhvr>
                                    </p:animEffect>
                                    <p:anim calcmode="lin" valueType="num">
                                      <p:cBhvr>
                                        <p:cTn id="23" dur="1000" fill="hold"/>
                                        <p:tgtEl>
                                          <p:spTgt spid="3">
                                            <p:bg/>
                                          </p:spTgt>
                                        </p:tgtEl>
                                        <p:attrNameLst>
                                          <p:attrName>ppt_x</p:attrName>
                                        </p:attrNameLst>
                                      </p:cBhvr>
                                      <p:tavLst>
                                        <p:tav tm="0">
                                          <p:val>
                                            <p:strVal val="#ppt_x"/>
                                          </p:val>
                                        </p:tav>
                                        <p:tav tm="100000">
                                          <p:val>
                                            <p:strVal val="#ppt_x"/>
                                          </p:val>
                                        </p:tav>
                                      </p:tavLst>
                                    </p:anim>
                                    <p:anim calcmode="lin" valueType="num">
                                      <p:cBhvr>
                                        <p:cTn id="2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1000"/>
                                        <p:tgtEl>
                                          <p:spTgt spid="3">
                                            <p:txEl>
                                              <p:pRg st="0" end="0"/>
                                            </p:txEl>
                                          </p:spTgt>
                                        </p:tgtEl>
                                      </p:cBhvr>
                                    </p:animEffect>
                                    <p:anim calcmode="lin" valueType="num">
                                      <p:cBhvr>
                                        <p:cTn id="3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1000"/>
                                        <p:tgtEl>
                                          <p:spTgt spid="3">
                                            <p:txEl>
                                              <p:pRg st="1" end="1"/>
                                            </p:txEl>
                                          </p:spTgt>
                                        </p:tgtEl>
                                      </p:cBhvr>
                                    </p:animEffect>
                                    <p:anim calcmode="lin" valueType="num">
                                      <p:cBhvr>
                                        <p:cTn id="3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7406640" cy="720080"/>
          </a:xfrm>
        </p:spPr>
        <p:txBody>
          <a:bodyPr>
            <a:noAutofit/>
          </a:bodyPr>
          <a:lstStyle/>
          <a:p>
            <a:pPr algn="ctr"/>
            <a:r>
              <a:rPr lang="it-IT" sz="3600" b="1" dirty="0" smtClean="0">
                <a:solidFill>
                  <a:srgbClr val="FF0000"/>
                </a:solidFill>
              </a:rPr>
              <a:t>LE TRE DOMANDE</a:t>
            </a:r>
            <a:endParaRPr lang="it-IT" sz="3600" dirty="0">
              <a:solidFill>
                <a:srgbClr val="FF0000"/>
              </a:solidFill>
            </a:endParaRPr>
          </a:p>
        </p:txBody>
      </p:sp>
      <p:sp>
        <p:nvSpPr>
          <p:cNvPr id="3" name="Sottotitolo 2"/>
          <p:cNvSpPr>
            <a:spLocks noGrp="1"/>
          </p:cNvSpPr>
          <p:nvPr>
            <p:ph type="subTitle" idx="1"/>
          </p:nvPr>
        </p:nvSpPr>
        <p:spPr>
          <a:xfrm>
            <a:off x="1331640" y="3573016"/>
            <a:ext cx="7406640" cy="2808312"/>
          </a:xfrm>
          <a:solidFill>
            <a:srgbClr val="FFFF00"/>
          </a:solidFill>
          <a:ln w="25400">
            <a:solidFill>
              <a:schemeClr val="accent1"/>
            </a:solidFill>
          </a:ln>
        </p:spPr>
        <p:txBody>
          <a:bodyPr>
            <a:noAutofit/>
          </a:bodyPr>
          <a:lstStyle/>
          <a:p>
            <a:pPr lvl="0" algn="ctr"/>
            <a:r>
              <a:rPr lang="it-IT" sz="2000" b="1" dirty="0" smtClean="0">
                <a:solidFill>
                  <a:srgbClr val="0070C0"/>
                </a:solidFill>
              </a:rPr>
              <a:t>Che cosa mi ferisce di più in quello che l’altro fa o omette di fare? L’inverso corrisponde probabilmente al linguaggio d’amore più espressivo per me.</a:t>
            </a:r>
          </a:p>
          <a:p>
            <a:r>
              <a:rPr lang="it-IT" sz="2000" dirty="0" smtClean="0"/>
              <a:t>- Che cosa rimprovero più spesso all’altro?</a:t>
            </a:r>
          </a:p>
          <a:p>
            <a:r>
              <a:rPr lang="it-IT" sz="2000" dirty="0" smtClean="0"/>
              <a:t>Probabilmente è ciò che dà meglio a me la sensazione di essere amato/a.</a:t>
            </a:r>
          </a:p>
          <a:p>
            <a:r>
              <a:rPr lang="it-IT" sz="2000" dirty="0" smtClean="0"/>
              <a:t>- Come esprimo generalmente il mio amore all’altro?</a:t>
            </a:r>
          </a:p>
          <a:p>
            <a:r>
              <a:rPr lang="it-IT" sz="2000" dirty="0" smtClean="0"/>
              <a:t>- Questo è indicativo del linguaggio d’amore che mi è più consono.</a:t>
            </a:r>
          </a:p>
          <a:p>
            <a:endParaRPr lang="it-IT" sz="2000" dirty="0"/>
          </a:p>
        </p:txBody>
      </p:sp>
      <p:sp>
        <p:nvSpPr>
          <p:cNvPr id="6" name="Segnaposto data 5"/>
          <p:cNvSpPr>
            <a:spLocks noGrp="1"/>
          </p:cNvSpPr>
          <p:nvPr>
            <p:ph type="dt" sz="half" idx="10"/>
          </p:nvPr>
        </p:nvSpPr>
        <p:spPr/>
        <p:txBody>
          <a:bodyPr/>
          <a:lstStyle/>
          <a:p>
            <a:fld id="{7CA7CD50-33A9-4545-A35D-390A8B8F76D3}"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13</a:t>
            </a:fld>
            <a:endParaRPr lang="it-IT"/>
          </a:p>
        </p:txBody>
      </p:sp>
      <p:sp>
        <p:nvSpPr>
          <p:cNvPr id="8" name="CasellaDiTesto 7"/>
          <p:cNvSpPr txBox="1"/>
          <p:nvPr/>
        </p:nvSpPr>
        <p:spPr>
          <a:xfrm>
            <a:off x="1043608" y="980728"/>
            <a:ext cx="7848872" cy="461665"/>
          </a:xfrm>
          <a:prstGeom prst="rect">
            <a:avLst/>
          </a:prstGeom>
          <a:noFill/>
        </p:spPr>
        <p:txBody>
          <a:bodyPr wrap="square" rtlCol="0">
            <a:spAutoFit/>
          </a:bodyPr>
          <a:lstStyle/>
          <a:p>
            <a:pPr algn="ctr"/>
            <a:r>
              <a:rPr lang="it-IT" sz="2400" b="1" dirty="0" smtClean="0">
                <a:solidFill>
                  <a:srgbClr val="0070C0"/>
                </a:solidFill>
              </a:rPr>
              <a:t>Chiediamoci:</a:t>
            </a:r>
            <a:endParaRPr lang="it-IT" sz="2400" b="1" dirty="0">
              <a:solidFill>
                <a:srgbClr val="0070C0"/>
              </a:solidFill>
            </a:endParaRPr>
          </a:p>
        </p:txBody>
      </p:sp>
      <p:pic>
        <p:nvPicPr>
          <p:cNvPr id="13314" name="Picture 2" descr="C:\Users\Master\Desktop\Ultime foto\cop13.jpg"/>
          <p:cNvPicPr>
            <a:picLocks noChangeAspect="1" noChangeArrowheads="1"/>
          </p:cNvPicPr>
          <p:nvPr/>
        </p:nvPicPr>
        <p:blipFill>
          <a:blip r:embed="rId2" cstate="print"/>
          <a:srcRect/>
          <a:stretch>
            <a:fillRect/>
          </a:stretch>
        </p:blipFill>
        <p:spPr bwMode="auto">
          <a:xfrm>
            <a:off x="3585154" y="1484784"/>
            <a:ext cx="2823658" cy="1872208"/>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3314"/>
                                        </p:tgtEl>
                                        <p:attrNameLst>
                                          <p:attrName>style.visibility</p:attrName>
                                        </p:attrNameLst>
                                      </p:cBhvr>
                                      <p:to>
                                        <p:strVal val="visible"/>
                                      </p:to>
                                    </p:set>
                                    <p:anim calcmode="lin" valueType="num">
                                      <p:cBhvr>
                                        <p:cTn id="14" dur="500" fill="hold"/>
                                        <p:tgtEl>
                                          <p:spTgt spid="13314"/>
                                        </p:tgtEl>
                                        <p:attrNameLst>
                                          <p:attrName>ppt_w</p:attrName>
                                        </p:attrNameLst>
                                      </p:cBhvr>
                                      <p:tavLst>
                                        <p:tav tm="0">
                                          <p:val>
                                            <p:fltVal val="0"/>
                                          </p:val>
                                        </p:tav>
                                        <p:tav tm="100000">
                                          <p:val>
                                            <p:strVal val="#ppt_w"/>
                                          </p:val>
                                        </p:tav>
                                      </p:tavLst>
                                    </p:anim>
                                    <p:anim calcmode="lin" valueType="num">
                                      <p:cBhvr>
                                        <p:cTn id="15" dur="500" fill="hold"/>
                                        <p:tgtEl>
                                          <p:spTgt spid="13314"/>
                                        </p:tgtEl>
                                        <p:attrNameLst>
                                          <p:attrName>ppt_h</p:attrName>
                                        </p:attrNameLst>
                                      </p:cBhvr>
                                      <p:tavLst>
                                        <p:tav tm="0">
                                          <p:val>
                                            <p:fltVal val="0"/>
                                          </p:val>
                                        </p:tav>
                                        <p:tav tm="100000">
                                          <p:val>
                                            <p:strVal val="#ppt_h"/>
                                          </p:val>
                                        </p:tav>
                                      </p:tavLst>
                                    </p:anim>
                                    <p:anim calcmode="lin" valueType="num">
                                      <p:cBhvr>
                                        <p:cTn id="16" dur="500" fill="hold"/>
                                        <p:tgtEl>
                                          <p:spTgt spid="13314"/>
                                        </p:tgtEl>
                                        <p:attrNameLst>
                                          <p:attrName>style.rotation</p:attrName>
                                        </p:attrNameLst>
                                      </p:cBhvr>
                                      <p:tavLst>
                                        <p:tav tm="0">
                                          <p:val>
                                            <p:fltVal val="360"/>
                                          </p:val>
                                        </p:tav>
                                        <p:tav tm="100000">
                                          <p:val>
                                            <p:fltVal val="0"/>
                                          </p:val>
                                        </p:tav>
                                      </p:tavLst>
                                    </p:anim>
                                    <p:animEffect transition="in" filter="fade">
                                      <p:cBhvr>
                                        <p:cTn id="17" dur="500"/>
                                        <p:tgtEl>
                                          <p:spTgt spid="1331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1000"/>
                                        <p:tgtEl>
                                          <p:spTgt spid="3">
                                            <p:bg/>
                                          </p:spTgt>
                                        </p:tgtEl>
                                      </p:cBhvr>
                                    </p:animEffect>
                                    <p:anim calcmode="lin" valueType="num">
                                      <p:cBhvr>
                                        <p:cTn id="23" dur="1000" fill="hold"/>
                                        <p:tgtEl>
                                          <p:spTgt spid="3">
                                            <p:bg/>
                                          </p:spTgt>
                                        </p:tgtEl>
                                        <p:attrNameLst>
                                          <p:attrName>ppt_x</p:attrName>
                                        </p:attrNameLst>
                                      </p:cBhvr>
                                      <p:tavLst>
                                        <p:tav tm="0">
                                          <p:val>
                                            <p:strVal val="#ppt_x"/>
                                          </p:val>
                                        </p:tav>
                                        <p:tav tm="100000">
                                          <p:val>
                                            <p:strVal val="#ppt_x"/>
                                          </p:val>
                                        </p:tav>
                                      </p:tavLst>
                                    </p:anim>
                                    <p:anim calcmode="lin" valueType="num">
                                      <p:cBhvr>
                                        <p:cTn id="2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1000"/>
                                        <p:tgtEl>
                                          <p:spTgt spid="3">
                                            <p:txEl>
                                              <p:pRg st="0" end="0"/>
                                            </p:txEl>
                                          </p:spTgt>
                                        </p:tgtEl>
                                      </p:cBhvr>
                                    </p:animEffect>
                                    <p:anim calcmode="lin" valueType="num">
                                      <p:cBhvr>
                                        <p:cTn id="3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1000"/>
                                        <p:tgtEl>
                                          <p:spTgt spid="3">
                                            <p:txEl>
                                              <p:pRg st="1" end="1"/>
                                            </p:txEl>
                                          </p:spTgt>
                                        </p:tgtEl>
                                      </p:cBhvr>
                                    </p:animEffect>
                                    <p:anim calcmode="lin" valueType="num">
                                      <p:cBhvr>
                                        <p:cTn id="3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fade">
                                      <p:cBhvr>
                                        <p:cTn id="43" dur="1000"/>
                                        <p:tgtEl>
                                          <p:spTgt spid="3">
                                            <p:txEl>
                                              <p:pRg st="2" end="2"/>
                                            </p:txEl>
                                          </p:spTgt>
                                        </p:tgtEl>
                                      </p:cBhvr>
                                    </p:animEffect>
                                    <p:anim calcmode="lin" valueType="num">
                                      <p:cBhvr>
                                        <p:cTn id="4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animEffect transition="in" filter="fade">
                                      <p:cBhvr>
                                        <p:cTn id="50" dur="1000"/>
                                        <p:tgtEl>
                                          <p:spTgt spid="3">
                                            <p:txEl>
                                              <p:pRg st="3" end="3"/>
                                            </p:txEl>
                                          </p:spTgt>
                                        </p:tgtEl>
                                      </p:cBhvr>
                                    </p:animEffect>
                                    <p:anim calcmode="lin" valueType="num">
                                      <p:cBhvr>
                                        <p:cTn id="5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Effect transition="in" filter="fade">
                                      <p:cBhvr>
                                        <p:cTn id="57" dur="1000"/>
                                        <p:tgtEl>
                                          <p:spTgt spid="3">
                                            <p:txEl>
                                              <p:pRg st="4" end="4"/>
                                            </p:txEl>
                                          </p:spTgt>
                                        </p:tgtEl>
                                      </p:cBhvr>
                                    </p:animEffect>
                                    <p:anim calcmode="lin" valueType="num">
                                      <p:cBhvr>
                                        <p:cTn id="5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331640" y="1268760"/>
            <a:ext cx="7406640" cy="2664296"/>
          </a:xfrm>
          <a:solidFill>
            <a:srgbClr val="FFFF00"/>
          </a:solidFill>
          <a:ln w="25400">
            <a:solidFill>
              <a:schemeClr val="accent1"/>
            </a:solidFill>
          </a:ln>
        </p:spPr>
        <p:txBody>
          <a:bodyPr>
            <a:noAutofit/>
          </a:bodyPr>
          <a:lstStyle/>
          <a:p>
            <a:pPr algn="ctr"/>
            <a:r>
              <a:rPr lang="it-IT" sz="2000" b="1" dirty="0" smtClean="0">
                <a:solidFill>
                  <a:srgbClr val="0070C0"/>
                </a:solidFill>
              </a:rPr>
              <a:t>Nella coppia spesso ci si ferisce l’un l’altro. La migliore sorte che possiamo riservare agli errori passati è quella di relegarli nella storia grazie al perdono.</a:t>
            </a:r>
          </a:p>
          <a:p>
            <a:pPr algn="just"/>
            <a:r>
              <a:rPr lang="it-IT" sz="2000" dirty="0" smtClean="0"/>
              <a:t>Possiamo decidere di vivere l’oggi senza farci intaccare dagli errori di ieri.</a:t>
            </a:r>
          </a:p>
          <a:p>
            <a:pPr algn="just"/>
            <a:r>
              <a:rPr lang="it-IT" sz="2000" dirty="0" smtClean="0"/>
              <a:t>Il perdono non è un vago sentimento, ma una ferma decisione. E’ la decisione di fare misericordia, di non rendere offesa all’offensore. E’ una grande espressione d’amore. Senza dubbio la più grande.</a:t>
            </a:r>
          </a:p>
          <a:p>
            <a:endParaRPr lang="it-IT" sz="2000" dirty="0"/>
          </a:p>
        </p:txBody>
      </p:sp>
      <p:sp>
        <p:nvSpPr>
          <p:cNvPr id="6" name="Segnaposto data 5"/>
          <p:cNvSpPr>
            <a:spLocks noGrp="1"/>
          </p:cNvSpPr>
          <p:nvPr>
            <p:ph type="dt" sz="half" idx="10"/>
          </p:nvPr>
        </p:nvSpPr>
        <p:spPr/>
        <p:txBody>
          <a:bodyPr/>
          <a:lstStyle/>
          <a:p>
            <a:fld id="{FB25F155-CA50-4A74-A209-6B72155731FA}"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14</a:t>
            </a:fld>
            <a:endParaRPr lang="it-IT"/>
          </a:p>
        </p:txBody>
      </p:sp>
      <p:sp>
        <p:nvSpPr>
          <p:cNvPr id="8" name="CasellaDiTesto 7"/>
          <p:cNvSpPr txBox="1"/>
          <p:nvPr/>
        </p:nvSpPr>
        <p:spPr>
          <a:xfrm>
            <a:off x="1043608" y="764704"/>
            <a:ext cx="7848872" cy="461665"/>
          </a:xfrm>
          <a:prstGeom prst="rect">
            <a:avLst/>
          </a:prstGeom>
          <a:noFill/>
        </p:spPr>
        <p:txBody>
          <a:bodyPr wrap="square" rtlCol="0">
            <a:spAutoFit/>
          </a:bodyPr>
          <a:lstStyle/>
          <a:p>
            <a:pPr algn="ctr"/>
            <a:r>
              <a:rPr lang="it-IT" sz="2400" b="1" dirty="0" smtClean="0">
                <a:solidFill>
                  <a:srgbClr val="0070C0"/>
                </a:solidFill>
              </a:rPr>
              <a:t>Il perdono: la più grande esperienza d’amore</a:t>
            </a:r>
            <a:endParaRPr lang="it-IT" sz="2400" b="1" dirty="0">
              <a:solidFill>
                <a:srgbClr val="0070C0"/>
              </a:solidFill>
            </a:endParaRPr>
          </a:p>
        </p:txBody>
      </p:sp>
      <p:sp>
        <p:nvSpPr>
          <p:cNvPr id="9" name="Titolo 8"/>
          <p:cNvSpPr>
            <a:spLocks noGrp="1"/>
          </p:cNvSpPr>
          <p:nvPr>
            <p:ph type="ctrTitle"/>
          </p:nvPr>
        </p:nvSpPr>
        <p:spPr>
          <a:xfrm>
            <a:off x="1331640" y="260648"/>
            <a:ext cx="7406640" cy="620830"/>
          </a:xfrm>
        </p:spPr>
        <p:txBody>
          <a:bodyPr>
            <a:normAutofit fontScale="90000"/>
          </a:bodyPr>
          <a:lstStyle/>
          <a:p>
            <a:pPr algn="ctr"/>
            <a:r>
              <a:rPr lang="it-IT" dirty="0" smtClean="0"/>
              <a:t> </a:t>
            </a:r>
            <a:br>
              <a:rPr lang="it-IT" dirty="0" smtClean="0"/>
            </a:br>
            <a:r>
              <a:rPr lang="it-IT" sz="4000" b="1" dirty="0" smtClean="0">
                <a:solidFill>
                  <a:srgbClr val="FF0000"/>
                </a:solidFill>
              </a:rPr>
              <a:t>LA REGOLA </a:t>
            </a:r>
            <a:r>
              <a:rPr lang="it-IT" sz="4000" b="1" dirty="0" err="1" smtClean="0">
                <a:solidFill>
                  <a:srgbClr val="FF0000"/>
                </a:solidFill>
              </a:rPr>
              <a:t>D’ORO</a:t>
            </a:r>
            <a:endParaRPr lang="it-IT" sz="4000" b="1" dirty="0">
              <a:solidFill>
                <a:srgbClr val="FF0000"/>
              </a:solidFill>
            </a:endParaRPr>
          </a:p>
        </p:txBody>
      </p:sp>
      <p:pic>
        <p:nvPicPr>
          <p:cNvPr id="1026" name="Picture 2"/>
          <p:cNvPicPr>
            <a:picLocks noChangeAspect="1" noChangeArrowheads="1"/>
          </p:cNvPicPr>
          <p:nvPr/>
        </p:nvPicPr>
        <p:blipFill>
          <a:blip r:embed="rId2" cstate="print"/>
          <a:srcRect/>
          <a:stretch>
            <a:fillRect/>
          </a:stretch>
        </p:blipFill>
        <p:spPr bwMode="auto">
          <a:xfrm>
            <a:off x="3635896" y="4077072"/>
            <a:ext cx="2726016" cy="1780998"/>
          </a:xfrm>
          <a:prstGeom prst="rect">
            <a:avLst/>
          </a:prstGeom>
          <a:noFill/>
          <a:ln w="25400">
            <a:solidFill>
              <a:srgbClr val="FF0000"/>
            </a:solidFill>
          </a:ln>
        </p:spPr>
      </p:pic>
      <p:sp>
        <p:nvSpPr>
          <p:cNvPr id="10" name="CasellaDiTesto 9"/>
          <p:cNvSpPr txBox="1"/>
          <p:nvPr/>
        </p:nvSpPr>
        <p:spPr>
          <a:xfrm>
            <a:off x="827584" y="6165304"/>
            <a:ext cx="8100392" cy="307777"/>
          </a:xfrm>
          <a:prstGeom prst="rect">
            <a:avLst/>
          </a:prstGeom>
          <a:noFill/>
        </p:spPr>
        <p:txBody>
          <a:bodyPr wrap="square" rtlCol="0">
            <a:spAutoFit/>
          </a:bodyPr>
          <a:lstStyle/>
          <a:p>
            <a:pPr algn="ctr"/>
            <a:r>
              <a:rPr lang="it-IT" sz="1400" b="1" dirty="0" smtClean="0"/>
              <a:t>Bibliografia: Gary </a:t>
            </a:r>
            <a:r>
              <a:rPr lang="it-IT" sz="1400" b="1" dirty="0" err="1" smtClean="0"/>
              <a:t>Chapman</a:t>
            </a:r>
            <a:r>
              <a:rPr lang="it-IT" sz="1400" b="1" dirty="0" smtClean="0"/>
              <a:t> “THE FIVE LOVE LANGUAGES”</a:t>
            </a:r>
            <a:endParaRPr lang="it-IT"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500" fill="hold"/>
                                        <p:tgtEl>
                                          <p:spTgt spid="1026"/>
                                        </p:tgtEl>
                                        <p:attrNameLst>
                                          <p:attrName>ppt_w</p:attrName>
                                        </p:attrNameLst>
                                      </p:cBhvr>
                                      <p:tavLst>
                                        <p:tav tm="0">
                                          <p:val>
                                            <p:fltVal val="0"/>
                                          </p:val>
                                        </p:tav>
                                        <p:tav tm="100000">
                                          <p:val>
                                            <p:strVal val="#ppt_w"/>
                                          </p:val>
                                        </p:tav>
                                      </p:tavLst>
                                    </p:anim>
                                    <p:anim calcmode="lin" valueType="num">
                                      <p:cBhvr>
                                        <p:cTn id="15" dur="500" fill="hold"/>
                                        <p:tgtEl>
                                          <p:spTgt spid="1026"/>
                                        </p:tgtEl>
                                        <p:attrNameLst>
                                          <p:attrName>ppt_h</p:attrName>
                                        </p:attrNameLst>
                                      </p:cBhvr>
                                      <p:tavLst>
                                        <p:tav tm="0">
                                          <p:val>
                                            <p:fltVal val="0"/>
                                          </p:val>
                                        </p:tav>
                                        <p:tav tm="100000">
                                          <p:val>
                                            <p:strVal val="#ppt_h"/>
                                          </p:val>
                                        </p:tav>
                                      </p:tavLst>
                                    </p:anim>
                                    <p:anim calcmode="lin" valueType="num">
                                      <p:cBhvr>
                                        <p:cTn id="16" dur="500" fill="hold"/>
                                        <p:tgtEl>
                                          <p:spTgt spid="1026"/>
                                        </p:tgtEl>
                                        <p:attrNameLst>
                                          <p:attrName>style.rotation</p:attrName>
                                        </p:attrNameLst>
                                      </p:cBhvr>
                                      <p:tavLst>
                                        <p:tav tm="0">
                                          <p:val>
                                            <p:fltVal val="360"/>
                                          </p:val>
                                        </p:tav>
                                        <p:tav tm="100000">
                                          <p:val>
                                            <p:fltVal val="0"/>
                                          </p:val>
                                        </p:tav>
                                      </p:tavLst>
                                    </p:anim>
                                    <p:animEffect transition="in" filter="fade">
                                      <p:cBhvr>
                                        <p:cTn id="17" dur="5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1000"/>
                                        <p:tgtEl>
                                          <p:spTgt spid="3">
                                            <p:bg/>
                                          </p:spTgt>
                                        </p:tgtEl>
                                      </p:cBhvr>
                                    </p:animEffect>
                                    <p:anim calcmode="lin" valueType="num">
                                      <p:cBhvr>
                                        <p:cTn id="23" dur="1000" fill="hold"/>
                                        <p:tgtEl>
                                          <p:spTgt spid="3">
                                            <p:bg/>
                                          </p:spTgt>
                                        </p:tgtEl>
                                        <p:attrNameLst>
                                          <p:attrName>ppt_x</p:attrName>
                                        </p:attrNameLst>
                                      </p:cBhvr>
                                      <p:tavLst>
                                        <p:tav tm="0">
                                          <p:val>
                                            <p:strVal val="#ppt_x"/>
                                          </p:val>
                                        </p:tav>
                                        <p:tav tm="100000">
                                          <p:val>
                                            <p:strVal val="#ppt_x"/>
                                          </p:val>
                                        </p:tav>
                                      </p:tavLst>
                                    </p:anim>
                                    <p:anim calcmode="lin" valueType="num">
                                      <p:cBhvr>
                                        <p:cTn id="2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1000"/>
                                        <p:tgtEl>
                                          <p:spTgt spid="3">
                                            <p:txEl>
                                              <p:pRg st="0" end="0"/>
                                            </p:txEl>
                                          </p:spTgt>
                                        </p:tgtEl>
                                      </p:cBhvr>
                                    </p:animEffect>
                                    <p:anim calcmode="lin" valueType="num">
                                      <p:cBhvr>
                                        <p:cTn id="3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1000"/>
                                        <p:tgtEl>
                                          <p:spTgt spid="3">
                                            <p:txEl>
                                              <p:pRg st="1" end="1"/>
                                            </p:txEl>
                                          </p:spTgt>
                                        </p:tgtEl>
                                      </p:cBhvr>
                                    </p:animEffect>
                                    <p:anim calcmode="lin" valueType="num">
                                      <p:cBhvr>
                                        <p:cTn id="3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fade">
                                      <p:cBhvr>
                                        <p:cTn id="43" dur="1000"/>
                                        <p:tgtEl>
                                          <p:spTgt spid="3">
                                            <p:txEl>
                                              <p:pRg st="2" end="2"/>
                                            </p:txEl>
                                          </p:spTgt>
                                        </p:tgtEl>
                                      </p:cBhvr>
                                    </p:animEffect>
                                    <p:anim calcmode="lin" valueType="num">
                                      <p:cBhvr>
                                        <p:cTn id="4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332656"/>
            <a:ext cx="7910696" cy="648072"/>
          </a:xfrm>
        </p:spPr>
        <p:txBody>
          <a:bodyPr>
            <a:normAutofit/>
          </a:bodyPr>
          <a:lstStyle/>
          <a:p>
            <a:pPr algn="ctr"/>
            <a:r>
              <a:rPr lang="it-IT" sz="3200" b="1" dirty="0" smtClean="0">
                <a:solidFill>
                  <a:srgbClr val="FF0000"/>
                </a:solidFill>
              </a:rPr>
              <a:t>Confrontiamoci</a:t>
            </a:r>
            <a:endParaRPr lang="it-IT" sz="3200" b="1" dirty="0">
              <a:solidFill>
                <a:srgbClr val="FF0000"/>
              </a:solidFill>
            </a:endParaRPr>
          </a:p>
        </p:txBody>
      </p:sp>
      <p:sp>
        <p:nvSpPr>
          <p:cNvPr id="6" name="Segnaposto data 5"/>
          <p:cNvSpPr>
            <a:spLocks noGrp="1"/>
          </p:cNvSpPr>
          <p:nvPr>
            <p:ph type="dt" sz="half" idx="10"/>
          </p:nvPr>
        </p:nvSpPr>
        <p:spPr/>
        <p:txBody>
          <a:bodyPr/>
          <a:lstStyle/>
          <a:p>
            <a:fld id="{95B30AF0-3551-494A-817D-9A7A2573C923}"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15</a:t>
            </a:fld>
            <a:endParaRPr lang="it-IT" dirty="0"/>
          </a:p>
        </p:txBody>
      </p:sp>
      <p:sp>
        <p:nvSpPr>
          <p:cNvPr id="9" name="Sottotitolo 8"/>
          <p:cNvSpPr>
            <a:spLocks noGrp="1"/>
          </p:cNvSpPr>
          <p:nvPr>
            <p:ph type="subTitle" idx="1"/>
          </p:nvPr>
        </p:nvSpPr>
        <p:spPr>
          <a:xfrm>
            <a:off x="1331640" y="1052736"/>
            <a:ext cx="7272808" cy="5256584"/>
          </a:xfrm>
        </p:spPr>
        <p:txBody>
          <a:bodyPr>
            <a:noAutofit/>
          </a:bodyPr>
          <a:lstStyle/>
          <a:p>
            <a:pPr marL="484632" indent="-457200" algn="just">
              <a:buAutoNum type="arabicPeriod"/>
            </a:pPr>
            <a:r>
              <a:rPr lang="it-IT" sz="2000" dirty="0" smtClean="0">
                <a:solidFill>
                  <a:schemeClr val="tx1"/>
                </a:solidFill>
              </a:rPr>
              <a:t>Quale delle 5 regole ti viene più facile mettere in pratica e quale è difficile da rispettare?</a:t>
            </a:r>
          </a:p>
          <a:p>
            <a:pPr marL="484632" indent="-457200" algn="just">
              <a:buAutoNum type="arabicPeriod"/>
            </a:pPr>
            <a:r>
              <a:rPr lang="it-IT" sz="2000" dirty="0" smtClean="0">
                <a:solidFill>
                  <a:schemeClr val="tx1"/>
                </a:solidFill>
              </a:rPr>
              <a:t>Ti fermi a riflettere abbastanza sul peso e il valore delle parole che si pronunciano nella coppia? E’ vero che avvolte le parole sono come macigni?</a:t>
            </a:r>
          </a:p>
          <a:p>
            <a:pPr marL="484632" indent="-457200" algn="just">
              <a:buAutoNum type="arabicPeriod"/>
            </a:pPr>
            <a:r>
              <a:rPr lang="it-IT" sz="2000" dirty="0" smtClean="0">
                <a:solidFill>
                  <a:schemeClr val="tx1"/>
                </a:solidFill>
              </a:rPr>
              <a:t>Spesso i genitori sono portati a donare momenti di qualità ai propri figli. Non pensi che certi momenti di qualità devono essere vissuti anche dalla coppia per fortificare il loro amore?</a:t>
            </a:r>
          </a:p>
          <a:p>
            <a:pPr marL="484632" indent="-457200" algn="just">
              <a:buAutoNum type="arabicPeriod"/>
            </a:pPr>
            <a:r>
              <a:rPr lang="it-IT" sz="2000" dirty="0" smtClean="0">
                <a:solidFill>
                  <a:schemeClr val="tx1"/>
                </a:solidFill>
              </a:rPr>
              <a:t>Il contatto fisico visto solamente come approccio per un rapporto sessuale è limitativo rispetto alla funzione emozionale della coppia. Che ne pensi?</a:t>
            </a:r>
          </a:p>
          <a:p>
            <a:pPr marL="484632" indent="-457200" algn="just">
              <a:buAutoNum type="arabicPeriod"/>
            </a:pPr>
            <a:r>
              <a:rPr lang="it-IT" sz="2000" dirty="0" smtClean="0">
                <a:solidFill>
                  <a:schemeClr val="tx1"/>
                </a:solidFill>
              </a:rPr>
              <a:t>Se è vero che ad amare si impara ogni giorno, occorre dedicare tempo alla verifica del rapporto di coppia, all’assunzione di responsabilità per i comportamenti, alla programmazione condivisa di scelte future, a chiedere reciprocamente scusa per quello che non funziona. Che ne pensi </a:t>
            </a:r>
            <a:r>
              <a:rPr lang="it-IT" sz="2000" smtClean="0">
                <a:solidFill>
                  <a:schemeClr val="tx1"/>
                </a:solidFill>
              </a:rPr>
              <a:t>di tutto ciò?</a:t>
            </a:r>
            <a:endParaRPr lang="it-IT" sz="2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7406640" cy="720080"/>
          </a:xfrm>
        </p:spPr>
        <p:txBody>
          <a:bodyPr>
            <a:noAutofit/>
          </a:bodyPr>
          <a:lstStyle/>
          <a:p>
            <a:pPr algn="ctr"/>
            <a:r>
              <a:rPr lang="it-IT" sz="3600" b="1" dirty="0" smtClean="0">
                <a:solidFill>
                  <a:srgbClr val="FF0000"/>
                </a:solidFill>
              </a:rPr>
              <a:t>1. LE PAROLE QUALIFICANTI</a:t>
            </a:r>
            <a:endParaRPr lang="it-IT" sz="3600" b="1" dirty="0">
              <a:solidFill>
                <a:srgbClr val="FF0000"/>
              </a:solidFill>
            </a:endParaRPr>
          </a:p>
        </p:txBody>
      </p:sp>
      <p:sp>
        <p:nvSpPr>
          <p:cNvPr id="3" name="Sottotitolo 2"/>
          <p:cNvSpPr>
            <a:spLocks noGrp="1"/>
          </p:cNvSpPr>
          <p:nvPr>
            <p:ph type="subTitle" idx="1"/>
          </p:nvPr>
        </p:nvSpPr>
        <p:spPr>
          <a:xfrm>
            <a:off x="1331640" y="1484784"/>
            <a:ext cx="7406640" cy="1944216"/>
          </a:xfrm>
          <a:solidFill>
            <a:srgbClr val="FFFF00"/>
          </a:solidFill>
          <a:ln w="25400">
            <a:solidFill>
              <a:schemeClr val="accent1"/>
            </a:solidFill>
          </a:ln>
        </p:spPr>
        <p:txBody>
          <a:bodyPr>
            <a:noAutofit/>
          </a:bodyPr>
          <a:lstStyle/>
          <a:p>
            <a:pPr algn="ctr"/>
            <a:r>
              <a:rPr lang="it-IT" sz="2000" b="1" dirty="0" smtClean="0">
                <a:solidFill>
                  <a:srgbClr val="0070C0"/>
                </a:solidFill>
              </a:rPr>
              <a:t>Complimenti, parole di apprezzamento, parole amorevoli hanno una straordinaria forza e possono ravvivare e rasserenare il clima sentimentale della coppia.</a:t>
            </a:r>
          </a:p>
          <a:p>
            <a:pPr algn="just"/>
            <a:r>
              <a:rPr lang="it-IT" sz="2000" dirty="0" smtClean="0"/>
              <a:t>Si esprimono meglio sotto forma di affermazioni semplici e dirette, come: “Sei incantevole con questo vestito”, “Mi piace come ti sei comportato/a”, “Grazie per esserti occupato/a delle bollette”, ecc.</a:t>
            </a:r>
            <a:endParaRPr lang="it-IT" sz="2000" dirty="0"/>
          </a:p>
        </p:txBody>
      </p:sp>
      <p:sp>
        <p:nvSpPr>
          <p:cNvPr id="6" name="Segnaposto data 5"/>
          <p:cNvSpPr>
            <a:spLocks noGrp="1"/>
          </p:cNvSpPr>
          <p:nvPr>
            <p:ph type="dt" sz="half" idx="10"/>
          </p:nvPr>
        </p:nvSpPr>
        <p:spPr/>
        <p:txBody>
          <a:bodyPr/>
          <a:lstStyle/>
          <a:p>
            <a:fld id="{F0EA82EE-0FD6-4A5A-AB6E-05FE2E196236}"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a:t>
            </a:fld>
            <a:endParaRPr lang="it-IT"/>
          </a:p>
        </p:txBody>
      </p:sp>
      <p:sp>
        <p:nvSpPr>
          <p:cNvPr id="8" name="CasellaDiTesto 7"/>
          <p:cNvSpPr txBox="1"/>
          <p:nvPr/>
        </p:nvSpPr>
        <p:spPr>
          <a:xfrm>
            <a:off x="2915816" y="980728"/>
            <a:ext cx="3816424" cy="461665"/>
          </a:xfrm>
          <a:prstGeom prst="rect">
            <a:avLst/>
          </a:prstGeom>
          <a:noFill/>
        </p:spPr>
        <p:txBody>
          <a:bodyPr wrap="square" rtlCol="0">
            <a:spAutoFit/>
          </a:bodyPr>
          <a:lstStyle/>
          <a:p>
            <a:pPr algn="ctr"/>
            <a:r>
              <a:rPr lang="it-IT" sz="2400" b="1" dirty="0" smtClean="0">
                <a:solidFill>
                  <a:srgbClr val="0070C0"/>
                </a:solidFill>
              </a:rPr>
              <a:t>Parole di apprezzamento</a:t>
            </a:r>
            <a:endParaRPr lang="it-IT" sz="2400" b="1" dirty="0">
              <a:solidFill>
                <a:srgbClr val="0070C0"/>
              </a:solidFill>
            </a:endParaRPr>
          </a:p>
        </p:txBody>
      </p:sp>
      <p:pic>
        <p:nvPicPr>
          <p:cNvPr id="2051" name="Picture 3" descr="C:\Users\Master\Desktop\Ultime foto\cop11.jpg"/>
          <p:cNvPicPr>
            <a:picLocks noChangeAspect="1" noChangeArrowheads="1"/>
          </p:cNvPicPr>
          <p:nvPr/>
        </p:nvPicPr>
        <p:blipFill>
          <a:blip r:embed="rId2" cstate="print"/>
          <a:srcRect/>
          <a:stretch>
            <a:fillRect/>
          </a:stretch>
        </p:blipFill>
        <p:spPr bwMode="auto">
          <a:xfrm>
            <a:off x="3131840" y="3645024"/>
            <a:ext cx="3865572" cy="2736304"/>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2051"/>
                                        </p:tgtEl>
                                        <p:attrNameLst>
                                          <p:attrName>style.visibility</p:attrName>
                                        </p:attrNameLst>
                                      </p:cBhvr>
                                      <p:to>
                                        <p:strVal val="visible"/>
                                      </p:to>
                                    </p:set>
                                    <p:anim calcmode="lin" valueType="num">
                                      <p:cBhvr>
                                        <p:cTn id="14" dur="500" fill="hold"/>
                                        <p:tgtEl>
                                          <p:spTgt spid="2051"/>
                                        </p:tgtEl>
                                        <p:attrNameLst>
                                          <p:attrName>ppt_w</p:attrName>
                                        </p:attrNameLst>
                                      </p:cBhvr>
                                      <p:tavLst>
                                        <p:tav tm="0">
                                          <p:val>
                                            <p:fltVal val="0"/>
                                          </p:val>
                                        </p:tav>
                                        <p:tav tm="100000">
                                          <p:val>
                                            <p:strVal val="#ppt_w"/>
                                          </p:val>
                                        </p:tav>
                                      </p:tavLst>
                                    </p:anim>
                                    <p:anim calcmode="lin" valueType="num">
                                      <p:cBhvr>
                                        <p:cTn id="15" dur="500" fill="hold"/>
                                        <p:tgtEl>
                                          <p:spTgt spid="2051"/>
                                        </p:tgtEl>
                                        <p:attrNameLst>
                                          <p:attrName>ppt_h</p:attrName>
                                        </p:attrNameLst>
                                      </p:cBhvr>
                                      <p:tavLst>
                                        <p:tav tm="0">
                                          <p:val>
                                            <p:fltVal val="0"/>
                                          </p:val>
                                        </p:tav>
                                        <p:tav tm="100000">
                                          <p:val>
                                            <p:strVal val="#ppt_h"/>
                                          </p:val>
                                        </p:tav>
                                      </p:tavLst>
                                    </p:anim>
                                    <p:anim calcmode="lin" valueType="num">
                                      <p:cBhvr>
                                        <p:cTn id="16" dur="500" fill="hold"/>
                                        <p:tgtEl>
                                          <p:spTgt spid="2051"/>
                                        </p:tgtEl>
                                        <p:attrNameLst>
                                          <p:attrName>style.rotation</p:attrName>
                                        </p:attrNameLst>
                                      </p:cBhvr>
                                      <p:tavLst>
                                        <p:tav tm="0">
                                          <p:val>
                                            <p:fltVal val="360"/>
                                          </p:val>
                                        </p:tav>
                                        <p:tav tm="100000">
                                          <p:val>
                                            <p:fltVal val="0"/>
                                          </p:val>
                                        </p:tav>
                                      </p:tavLst>
                                    </p:anim>
                                    <p:animEffect transition="in" filter="fade">
                                      <p:cBhvr>
                                        <p:cTn id="17" dur="500"/>
                                        <p:tgtEl>
                                          <p:spTgt spid="205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1000"/>
                                        <p:tgtEl>
                                          <p:spTgt spid="3">
                                            <p:bg/>
                                          </p:spTgt>
                                        </p:tgtEl>
                                      </p:cBhvr>
                                    </p:animEffect>
                                    <p:anim calcmode="lin" valueType="num">
                                      <p:cBhvr>
                                        <p:cTn id="23" dur="1000" fill="hold"/>
                                        <p:tgtEl>
                                          <p:spTgt spid="3">
                                            <p:bg/>
                                          </p:spTgt>
                                        </p:tgtEl>
                                        <p:attrNameLst>
                                          <p:attrName>ppt_x</p:attrName>
                                        </p:attrNameLst>
                                      </p:cBhvr>
                                      <p:tavLst>
                                        <p:tav tm="0">
                                          <p:val>
                                            <p:strVal val="#ppt_x"/>
                                          </p:val>
                                        </p:tav>
                                        <p:tav tm="100000">
                                          <p:val>
                                            <p:strVal val="#ppt_x"/>
                                          </p:val>
                                        </p:tav>
                                      </p:tavLst>
                                    </p:anim>
                                    <p:anim calcmode="lin" valueType="num">
                                      <p:cBhvr>
                                        <p:cTn id="2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1000"/>
                                        <p:tgtEl>
                                          <p:spTgt spid="3">
                                            <p:txEl>
                                              <p:pRg st="0" end="0"/>
                                            </p:txEl>
                                          </p:spTgt>
                                        </p:tgtEl>
                                      </p:cBhvr>
                                    </p:animEffect>
                                    <p:anim calcmode="lin" valueType="num">
                                      <p:cBhvr>
                                        <p:cTn id="3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1000"/>
                                        <p:tgtEl>
                                          <p:spTgt spid="3">
                                            <p:txEl>
                                              <p:pRg st="1" end="1"/>
                                            </p:txEl>
                                          </p:spTgt>
                                        </p:tgtEl>
                                      </p:cBhvr>
                                    </p:animEffect>
                                    <p:anim calcmode="lin" valueType="num">
                                      <p:cBhvr>
                                        <p:cTn id="3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7406640" cy="720080"/>
          </a:xfrm>
        </p:spPr>
        <p:txBody>
          <a:bodyPr>
            <a:noAutofit/>
          </a:bodyPr>
          <a:lstStyle/>
          <a:p>
            <a:pPr algn="ctr"/>
            <a:r>
              <a:rPr lang="it-IT" sz="3600" b="1" dirty="0" smtClean="0">
                <a:solidFill>
                  <a:srgbClr val="FF0000"/>
                </a:solidFill>
              </a:rPr>
              <a:t>1. LE PAROLE QUALIFICANTI</a:t>
            </a:r>
            <a:endParaRPr lang="it-IT" sz="3600" b="1" dirty="0">
              <a:solidFill>
                <a:srgbClr val="FF0000"/>
              </a:solidFill>
            </a:endParaRPr>
          </a:p>
        </p:txBody>
      </p:sp>
      <p:sp>
        <p:nvSpPr>
          <p:cNvPr id="3" name="Sottotitolo 2"/>
          <p:cNvSpPr>
            <a:spLocks noGrp="1"/>
          </p:cNvSpPr>
          <p:nvPr>
            <p:ph type="subTitle" idx="1"/>
          </p:nvPr>
        </p:nvSpPr>
        <p:spPr>
          <a:xfrm>
            <a:off x="1331640" y="3717032"/>
            <a:ext cx="7406640" cy="2664296"/>
          </a:xfrm>
          <a:solidFill>
            <a:srgbClr val="FFFF00"/>
          </a:solidFill>
          <a:ln w="25400">
            <a:solidFill>
              <a:schemeClr val="accent1"/>
            </a:solidFill>
          </a:ln>
        </p:spPr>
        <p:txBody>
          <a:bodyPr>
            <a:noAutofit/>
          </a:bodyPr>
          <a:lstStyle/>
          <a:p>
            <a:pPr algn="ctr"/>
            <a:r>
              <a:rPr lang="it-IT" sz="2000" b="1" dirty="0" smtClean="0">
                <a:solidFill>
                  <a:srgbClr val="0070C0"/>
                </a:solidFill>
              </a:rPr>
              <a:t>Uno dei bisogni umani più profondi è quello di sapersi apprezzati: fare complimenti all’altro non è adulazione, ma un modo per fargli capire quanto lo stimiamo.</a:t>
            </a:r>
          </a:p>
          <a:p>
            <a:pPr algn="just"/>
            <a:r>
              <a:rPr lang="it-IT" sz="2000" dirty="0" smtClean="0"/>
              <a:t>Questo linguaggio ha anche un “dialetto”: quello delle parole di incoraggiamento. Tutti abbiamo degli ambiti in cui ci sentiamo esitanti e l’incoraggiamento ci aiuta ad agire.</a:t>
            </a:r>
          </a:p>
          <a:p>
            <a:pPr algn="just"/>
            <a:r>
              <a:rPr lang="it-IT" sz="2000" dirty="0" smtClean="0"/>
              <a:t>Forse molti dovranno fare grossi sforzi per imparare questa seconda lingua, soprattutto coloro che sono abituati a giudicare e criticare.</a:t>
            </a:r>
            <a:endParaRPr lang="it-IT" sz="2000" dirty="0"/>
          </a:p>
        </p:txBody>
      </p:sp>
      <p:sp>
        <p:nvSpPr>
          <p:cNvPr id="6" name="Segnaposto data 5"/>
          <p:cNvSpPr>
            <a:spLocks noGrp="1"/>
          </p:cNvSpPr>
          <p:nvPr>
            <p:ph type="dt" sz="half" idx="10"/>
          </p:nvPr>
        </p:nvSpPr>
        <p:spPr/>
        <p:txBody>
          <a:bodyPr/>
          <a:lstStyle/>
          <a:p>
            <a:fld id="{6C6AF9B8-0E26-4E7D-90A8-89FFAD8EF20B}"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3</a:t>
            </a:fld>
            <a:endParaRPr lang="it-IT"/>
          </a:p>
        </p:txBody>
      </p:sp>
      <p:sp>
        <p:nvSpPr>
          <p:cNvPr id="8" name="CasellaDiTesto 7"/>
          <p:cNvSpPr txBox="1"/>
          <p:nvPr/>
        </p:nvSpPr>
        <p:spPr>
          <a:xfrm>
            <a:off x="2411760" y="908720"/>
            <a:ext cx="5040560" cy="461665"/>
          </a:xfrm>
          <a:prstGeom prst="rect">
            <a:avLst/>
          </a:prstGeom>
          <a:noFill/>
        </p:spPr>
        <p:txBody>
          <a:bodyPr wrap="square" rtlCol="0">
            <a:spAutoFit/>
          </a:bodyPr>
          <a:lstStyle/>
          <a:p>
            <a:pPr algn="ctr"/>
            <a:r>
              <a:rPr lang="it-IT" sz="2400" b="1" dirty="0" smtClean="0">
                <a:solidFill>
                  <a:srgbClr val="0070C0"/>
                </a:solidFill>
              </a:rPr>
              <a:t>Parole di incoraggiamento</a:t>
            </a:r>
            <a:endParaRPr lang="it-IT" sz="2400" b="1" dirty="0">
              <a:solidFill>
                <a:srgbClr val="0070C0"/>
              </a:solidFill>
            </a:endParaRPr>
          </a:p>
        </p:txBody>
      </p:sp>
      <p:pic>
        <p:nvPicPr>
          <p:cNvPr id="3074" name="Picture 2" descr="C:\Users\Master\Desktop\Ultime foto\cop3.jpg"/>
          <p:cNvPicPr>
            <a:picLocks noChangeAspect="1" noChangeArrowheads="1"/>
          </p:cNvPicPr>
          <p:nvPr/>
        </p:nvPicPr>
        <p:blipFill>
          <a:blip r:embed="rId2" cstate="print"/>
          <a:srcRect/>
          <a:stretch>
            <a:fillRect/>
          </a:stretch>
        </p:blipFill>
        <p:spPr bwMode="auto">
          <a:xfrm>
            <a:off x="3347864" y="1412776"/>
            <a:ext cx="3096344" cy="2105969"/>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p:cTn id="14" dur="500" fill="hold"/>
                                        <p:tgtEl>
                                          <p:spTgt spid="3074"/>
                                        </p:tgtEl>
                                        <p:attrNameLst>
                                          <p:attrName>ppt_w</p:attrName>
                                        </p:attrNameLst>
                                      </p:cBhvr>
                                      <p:tavLst>
                                        <p:tav tm="0">
                                          <p:val>
                                            <p:fltVal val="0"/>
                                          </p:val>
                                        </p:tav>
                                        <p:tav tm="100000">
                                          <p:val>
                                            <p:strVal val="#ppt_w"/>
                                          </p:val>
                                        </p:tav>
                                      </p:tavLst>
                                    </p:anim>
                                    <p:anim calcmode="lin" valueType="num">
                                      <p:cBhvr>
                                        <p:cTn id="15" dur="500" fill="hold"/>
                                        <p:tgtEl>
                                          <p:spTgt spid="3074"/>
                                        </p:tgtEl>
                                        <p:attrNameLst>
                                          <p:attrName>ppt_h</p:attrName>
                                        </p:attrNameLst>
                                      </p:cBhvr>
                                      <p:tavLst>
                                        <p:tav tm="0">
                                          <p:val>
                                            <p:fltVal val="0"/>
                                          </p:val>
                                        </p:tav>
                                        <p:tav tm="100000">
                                          <p:val>
                                            <p:strVal val="#ppt_h"/>
                                          </p:val>
                                        </p:tav>
                                      </p:tavLst>
                                    </p:anim>
                                    <p:anim calcmode="lin" valueType="num">
                                      <p:cBhvr>
                                        <p:cTn id="16" dur="500" fill="hold"/>
                                        <p:tgtEl>
                                          <p:spTgt spid="3074"/>
                                        </p:tgtEl>
                                        <p:attrNameLst>
                                          <p:attrName>style.rotation</p:attrName>
                                        </p:attrNameLst>
                                      </p:cBhvr>
                                      <p:tavLst>
                                        <p:tav tm="0">
                                          <p:val>
                                            <p:fltVal val="360"/>
                                          </p:val>
                                        </p:tav>
                                        <p:tav tm="100000">
                                          <p:val>
                                            <p:fltVal val="0"/>
                                          </p:val>
                                        </p:tav>
                                      </p:tavLst>
                                    </p:anim>
                                    <p:animEffect transition="in" filter="fade">
                                      <p:cBhvr>
                                        <p:cTn id="17" dur="500"/>
                                        <p:tgtEl>
                                          <p:spTgt spid="307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1000"/>
                                        <p:tgtEl>
                                          <p:spTgt spid="3">
                                            <p:bg/>
                                          </p:spTgt>
                                        </p:tgtEl>
                                      </p:cBhvr>
                                    </p:animEffect>
                                    <p:anim calcmode="lin" valueType="num">
                                      <p:cBhvr>
                                        <p:cTn id="23" dur="1000" fill="hold"/>
                                        <p:tgtEl>
                                          <p:spTgt spid="3">
                                            <p:bg/>
                                          </p:spTgt>
                                        </p:tgtEl>
                                        <p:attrNameLst>
                                          <p:attrName>ppt_x</p:attrName>
                                        </p:attrNameLst>
                                      </p:cBhvr>
                                      <p:tavLst>
                                        <p:tav tm="0">
                                          <p:val>
                                            <p:strVal val="#ppt_x"/>
                                          </p:val>
                                        </p:tav>
                                        <p:tav tm="100000">
                                          <p:val>
                                            <p:strVal val="#ppt_x"/>
                                          </p:val>
                                        </p:tav>
                                      </p:tavLst>
                                    </p:anim>
                                    <p:anim calcmode="lin" valueType="num">
                                      <p:cBhvr>
                                        <p:cTn id="2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1000"/>
                                        <p:tgtEl>
                                          <p:spTgt spid="3">
                                            <p:txEl>
                                              <p:pRg st="0" end="0"/>
                                            </p:txEl>
                                          </p:spTgt>
                                        </p:tgtEl>
                                      </p:cBhvr>
                                    </p:animEffect>
                                    <p:anim calcmode="lin" valueType="num">
                                      <p:cBhvr>
                                        <p:cTn id="3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1000"/>
                                        <p:tgtEl>
                                          <p:spTgt spid="3">
                                            <p:txEl>
                                              <p:pRg st="1" end="1"/>
                                            </p:txEl>
                                          </p:spTgt>
                                        </p:tgtEl>
                                      </p:cBhvr>
                                    </p:animEffect>
                                    <p:anim calcmode="lin" valueType="num">
                                      <p:cBhvr>
                                        <p:cTn id="3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fade">
                                      <p:cBhvr>
                                        <p:cTn id="43" dur="1000"/>
                                        <p:tgtEl>
                                          <p:spTgt spid="3">
                                            <p:txEl>
                                              <p:pRg st="2" end="2"/>
                                            </p:txEl>
                                          </p:spTgt>
                                        </p:tgtEl>
                                      </p:cBhvr>
                                    </p:animEffect>
                                    <p:anim calcmode="lin" valueType="num">
                                      <p:cBhvr>
                                        <p:cTn id="4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7406640" cy="720080"/>
          </a:xfrm>
        </p:spPr>
        <p:txBody>
          <a:bodyPr>
            <a:noAutofit/>
          </a:bodyPr>
          <a:lstStyle/>
          <a:p>
            <a:pPr algn="ctr"/>
            <a:r>
              <a:rPr lang="it-IT" sz="3600" b="1" dirty="0" smtClean="0">
                <a:solidFill>
                  <a:srgbClr val="FF0000"/>
                </a:solidFill>
              </a:rPr>
              <a:t>1. LE PAROLE QUALIFICANTI</a:t>
            </a:r>
            <a:endParaRPr lang="it-IT" sz="3600" b="1" dirty="0">
              <a:solidFill>
                <a:srgbClr val="FF0000"/>
              </a:solidFill>
            </a:endParaRPr>
          </a:p>
        </p:txBody>
      </p:sp>
      <p:sp>
        <p:nvSpPr>
          <p:cNvPr id="3" name="Sottotitolo 2"/>
          <p:cNvSpPr>
            <a:spLocks noGrp="1"/>
          </p:cNvSpPr>
          <p:nvPr>
            <p:ph type="subTitle" idx="1"/>
          </p:nvPr>
        </p:nvSpPr>
        <p:spPr>
          <a:xfrm>
            <a:off x="1259632" y="1628800"/>
            <a:ext cx="7406640" cy="1944216"/>
          </a:xfrm>
          <a:solidFill>
            <a:srgbClr val="FFFF00"/>
          </a:solidFill>
          <a:ln w="25400">
            <a:solidFill>
              <a:schemeClr val="accent1"/>
            </a:solidFill>
          </a:ln>
        </p:spPr>
        <p:txBody>
          <a:bodyPr>
            <a:noAutofit/>
          </a:bodyPr>
          <a:lstStyle/>
          <a:p>
            <a:pPr algn="ctr"/>
            <a:r>
              <a:rPr lang="it-IT" sz="2000" b="1" dirty="0" smtClean="0">
                <a:solidFill>
                  <a:srgbClr val="0070C0"/>
                </a:solidFill>
              </a:rPr>
              <a:t>Certe situazioni di coppia sembrano totalmente bloccate: ognuno vede solo gli aspetti negativi dell’altro e sembra in disaccordo su quasi tutto. </a:t>
            </a:r>
          </a:p>
          <a:p>
            <a:pPr algn="just"/>
            <a:r>
              <a:rPr lang="it-IT" sz="2000" dirty="0" smtClean="0"/>
              <a:t>La chiave del cambiamento consiste nell’esprimere verbalmente il proprio apprezzamento per ciò che ci piace dell’altro e nello stesso tempo cessare le critiche e i rimproveri.</a:t>
            </a:r>
          </a:p>
          <a:p>
            <a:r>
              <a:rPr lang="it-IT" sz="2000" dirty="0" smtClean="0"/>
              <a:t> </a:t>
            </a:r>
            <a:endParaRPr lang="it-IT" sz="2000" dirty="0"/>
          </a:p>
        </p:txBody>
      </p:sp>
      <p:sp>
        <p:nvSpPr>
          <p:cNvPr id="6" name="Segnaposto data 5"/>
          <p:cNvSpPr>
            <a:spLocks noGrp="1"/>
          </p:cNvSpPr>
          <p:nvPr>
            <p:ph type="dt" sz="half" idx="10"/>
          </p:nvPr>
        </p:nvSpPr>
        <p:spPr/>
        <p:txBody>
          <a:bodyPr/>
          <a:lstStyle/>
          <a:p>
            <a:fld id="{7FD98247-4601-4A80-AEF3-259FB3EB554B}"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4</a:t>
            </a:fld>
            <a:endParaRPr lang="it-IT"/>
          </a:p>
        </p:txBody>
      </p:sp>
      <p:sp>
        <p:nvSpPr>
          <p:cNvPr id="8" name="CasellaDiTesto 7"/>
          <p:cNvSpPr txBox="1"/>
          <p:nvPr/>
        </p:nvSpPr>
        <p:spPr>
          <a:xfrm>
            <a:off x="2555776" y="1052736"/>
            <a:ext cx="4608512" cy="461665"/>
          </a:xfrm>
          <a:prstGeom prst="rect">
            <a:avLst/>
          </a:prstGeom>
          <a:noFill/>
        </p:spPr>
        <p:txBody>
          <a:bodyPr wrap="square" rtlCol="0">
            <a:spAutoFit/>
          </a:bodyPr>
          <a:lstStyle/>
          <a:p>
            <a:pPr algn="ctr"/>
            <a:r>
              <a:rPr lang="it-IT" sz="2400" b="1" dirty="0" smtClean="0">
                <a:solidFill>
                  <a:srgbClr val="0070C0"/>
                </a:solidFill>
              </a:rPr>
              <a:t>Una chiave per cambiare</a:t>
            </a:r>
            <a:endParaRPr lang="it-IT" sz="2400" dirty="0">
              <a:solidFill>
                <a:srgbClr val="0070C0"/>
              </a:solidFill>
            </a:endParaRPr>
          </a:p>
        </p:txBody>
      </p:sp>
      <p:pic>
        <p:nvPicPr>
          <p:cNvPr id="4098" name="Picture 2" descr="C:\Users\Master\Desktop\Ultime foto\cop5.jpg"/>
          <p:cNvPicPr>
            <a:picLocks noChangeAspect="1" noChangeArrowheads="1"/>
          </p:cNvPicPr>
          <p:nvPr/>
        </p:nvPicPr>
        <p:blipFill>
          <a:blip r:embed="rId2" cstate="print"/>
          <a:srcRect/>
          <a:stretch>
            <a:fillRect/>
          </a:stretch>
        </p:blipFill>
        <p:spPr bwMode="auto">
          <a:xfrm>
            <a:off x="2555776" y="3789040"/>
            <a:ext cx="5040560" cy="2520280"/>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fade">
                                      <p:cBhvr>
                                        <p:cTn id="14" dur="1000"/>
                                        <p:tgtEl>
                                          <p:spTgt spid="4098"/>
                                        </p:tgtEl>
                                      </p:cBhvr>
                                    </p:animEffect>
                                    <p:anim calcmode="lin" valueType="num">
                                      <p:cBhvr>
                                        <p:cTn id="15" dur="1000" fill="hold"/>
                                        <p:tgtEl>
                                          <p:spTgt spid="4098"/>
                                        </p:tgtEl>
                                        <p:attrNameLst>
                                          <p:attrName>ppt_x</p:attrName>
                                        </p:attrNameLst>
                                      </p:cBhvr>
                                      <p:tavLst>
                                        <p:tav tm="0">
                                          <p:val>
                                            <p:strVal val="#ppt_x"/>
                                          </p:val>
                                        </p:tav>
                                        <p:tav tm="100000">
                                          <p:val>
                                            <p:strVal val="#ppt_x"/>
                                          </p:val>
                                        </p:tav>
                                      </p:tavLst>
                                    </p:anim>
                                    <p:anim calcmode="lin" valueType="num">
                                      <p:cBhvr>
                                        <p:cTn id="16"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bg/>
                                          </p:spTgt>
                                        </p:tgtEl>
                                        <p:attrNameLst>
                                          <p:attrName>style.visibility</p:attrName>
                                        </p:attrNameLst>
                                      </p:cBhvr>
                                      <p:to>
                                        <p:strVal val="visible"/>
                                      </p:to>
                                    </p:set>
                                    <p:animEffect transition="in" filter="fade">
                                      <p:cBhvr>
                                        <p:cTn id="21" dur="1000"/>
                                        <p:tgtEl>
                                          <p:spTgt spid="3">
                                            <p:bg/>
                                          </p:spTgt>
                                        </p:tgtEl>
                                      </p:cBhvr>
                                    </p:animEffect>
                                    <p:anim calcmode="lin" valueType="num">
                                      <p:cBhvr>
                                        <p:cTn id="22" dur="1000" fill="hold"/>
                                        <p:tgtEl>
                                          <p:spTgt spid="3">
                                            <p:bg/>
                                          </p:spTgt>
                                        </p:tgtEl>
                                        <p:attrNameLst>
                                          <p:attrName>ppt_x</p:attrName>
                                        </p:attrNameLst>
                                      </p:cBhvr>
                                      <p:tavLst>
                                        <p:tav tm="0">
                                          <p:val>
                                            <p:strVal val="#ppt_x"/>
                                          </p:val>
                                        </p:tav>
                                        <p:tav tm="100000">
                                          <p:val>
                                            <p:strVal val="#ppt_x"/>
                                          </p:val>
                                        </p:tav>
                                      </p:tavLst>
                                    </p:anim>
                                    <p:anim calcmode="lin" valueType="num">
                                      <p:cBhvr>
                                        <p:cTn id="23"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fade">
                                      <p:cBhvr>
                                        <p:cTn id="28" dur="1000"/>
                                        <p:tgtEl>
                                          <p:spTgt spid="3">
                                            <p:txEl>
                                              <p:pRg st="0" end="0"/>
                                            </p:txEl>
                                          </p:spTgt>
                                        </p:tgtEl>
                                      </p:cBhvr>
                                    </p:animEffect>
                                    <p:anim calcmode="lin" valueType="num">
                                      <p:cBhvr>
                                        <p:cTn id="2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animEffect transition="in" filter="fade">
                                      <p:cBhvr>
                                        <p:cTn id="35" dur="1000"/>
                                        <p:tgtEl>
                                          <p:spTgt spid="3">
                                            <p:txEl>
                                              <p:pRg st="1" end="1"/>
                                            </p:txEl>
                                          </p:spTgt>
                                        </p:tgtEl>
                                      </p:cBhvr>
                                    </p:animEffect>
                                    <p:anim calcmode="lin" valueType="num">
                                      <p:cBhvr>
                                        <p:cTn id="3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fade">
                                      <p:cBhvr>
                                        <p:cTn id="42" dur="1000"/>
                                        <p:tgtEl>
                                          <p:spTgt spid="3">
                                            <p:txEl>
                                              <p:pRg st="2" end="2"/>
                                            </p:txEl>
                                          </p:spTgt>
                                        </p:tgtEl>
                                      </p:cBhvr>
                                    </p:animEffect>
                                    <p:anim calcmode="lin" valueType="num">
                                      <p:cBhvr>
                                        <p:cTn id="4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7406640" cy="720080"/>
          </a:xfrm>
        </p:spPr>
        <p:txBody>
          <a:bodyPr>
            <a:noAutofit/>
          </a:bodyPr>
          <a:lstStyle/>
          <a:p>
            <a:pPr algn="ctr"/>
            <a:r>
              <a:rPr lang="it-IT" sz="3600" b="1" dirty="0" smtClean="0">
                <a:solidFill>
                  <a:srgbClr val="FF0000"/>
                </a:solidFill>
              </a:rPr>
              <a:t>2. I MOMENTI </a:t>
            </a:r>
            <a:r>
              <a:rPr lang="it-IT" sz="3600" b="1" dirty="0" err="1" smtClean="0">
                <a:solidFill>
                  <a:srgbClr val="FF0000"/>
                </a:solidFill>
              </a:rPr>
              <a:t>DI</a:t>
            </a:r>
            <a:r>
              <a:rPr lang="it-IT" sz="3600" b="1" dirty="0" smtClean="0">
                <a:solidFill>
                  <a:srgbClr val="FF0000"/>
                </a:solidFill>
              </a:rPr>
              <a:t> QUALITA’</a:t>
            </a:r>
            <a:endParaRPr lang="it-IT" sz="3600" b="1" dirty="0">
              <a:solidFill>
                <a:srgbClr val="FF0000"/>
              </a:solidFill>
            </a:endParaRPr>
          </a:p>
        </p:txBody>
      </p:sp>
      <p:sp>
        <p:nvSpPr>
          <p:cNvPr id="3" name="Sottotitolo 2"/>
          <p:cNvSpPr>
            <a:spLocks noGrp="1"/>
          </p:cNvSpPr>
          <p:nvPr>
            <p:ph type="subTitle" idx="1"/>
          </p:nvPr>
        </p:nvSpPr>
        <p:spPr>
          <a:xfrm>
            <a:off x="1259632" y="3429000"/>
            <a:ext cx="7406640" cy="2952328"/>
          </a:xfrm>
          <a:solidFill>
            <a:srgbClr val="FFFF00"/>
          </a:solidFill>
          <a:ln w="25400">
            <a:solidFill>
              <a:schemeClr val="accent1"/>
            </a:solidFill>
          </a:ln>
        </p:spPr>
        <p:txBody>
          <a:bodyPr>
            <a:noAutofit/>
          </a:bodyPr>
          <a:lstStyle/>
          <a:p>
            <a:pPr algn="ctr"/>
            <a:r>
              <a:rPr lang="it-IT" sz="2000" b="1" dirty="0" smtClean="0">
                <a:solidFill>
                  <a:srgbClr val="0070C0"/>
                </a:solidFill>
              </a:rPr>
              <a:t>Per alcuni i complimenti non sono sufficienti: hanno bisogno di trascorrere “bei momenti” con il proprio coniuge. </a:t>
            </a:r>
          </a:p>
          <a:p>
            <a:pPr algn="just"/>
            <a:r>
              <a:rPr lang="it-IT" sz="2000" dirty="0" smtClean="0"/>
              <a:t>Desiderano che l’altro dedichi loro tempo in dati momenti e una attenzione senza riserve. Sono i momenti di qualità: parlare insieme in salotto, fare una passeggiata, andare a mangiare fuori, girare per negozi, visitare una mostra, andare ad uno spettacolo. In particolare, evocare i ricordi d’amore è un eccellente carburante per il nostro serbatoio affettivo.</a:t>
            </a:r>
          </a:p>
          <a:p>
            <a:pPr algn="just"/>
            <a:r>
              <a:rPr lang="it-IT" sz="2000" dirty="0" smtClean="0"/>
              <a:t>Quando dono all’altro il mio tempo, gli dono una parte della mia vita.</a:t>
            </a:r>
          </a:p>
          <a:p>
            <a:r>
              <a:rPr lang="it-IT" sz="2000" dirty="0" smtClean="0"/>
              <a:t> </a:t>
            </a:r>
            <a:endParaRPr lang="it-IT" sz="2000" dirty="0"/>
          </a:p>
        </p:txBody>
      </p:sp>
      <p:sp>
        <p:nvSpPr>
          <p:cNvPr id="6" name="Segnaposto data 5"/>
          <p:cNvSpPr>
            <a:spLocks noGrp="1"/>
          </p:cNvSpPr>
          <p:nvPr>
            <p:ph type="dt" sz="half" idx="10"/>
          </p:nvPr>
        </p:nvSpPr>
        <p:spPr/>
        <p:txBody>
          <a:bodyPr/>
          <a:lstStyle/>
          <a:p>
            <a:fld id="{ADA5C3BE-4D8B-4F8D-B5B5-694D9EFFF627}"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5</a:t>
            </a:fld>
            <a:endParaRPr lang="it-IT"/>
          </a:p>
        </p:txBody>
      </p:sp>
      <p:sp>
        <p:nvSpPr>
          <p:cNvPr id="8" name="CasellaDiTesto 7"/>
          <p:cNvSpPr txBox="1"/>
          <p:nvPr/>
        </p:nvSpPr>
        <p:spPr>
          <a:xfrm>
            <a:off x="2555776" y="908720"/>
            <a:ext cx="4608512" cy="461665"/>
          </a:xfrm>
          <a:prstGeom prst="rect">
            <a:avLst/>
          </a:prstGeom>
          <a:noFill/>
        </p:spPr>
        <p:txBody>
          <a:bodyPr wrap="square" rtlCol="0">
            <a:spAutoFit/>
          </a:bodyPr>
          <a:lstStyle/>
          <a:p>
            <a:pPr algn="ctr"/>
            <a:r>
              <a:rPr lang="it-IT" sz="2400" b="1" dirty="0" smtClean="0">
                <a:solidFill>
                  <a:srgbClr val="0070C0"/>
                </a:solidFill>
              </a:rPr>
              <a:t>Attenzione senza riserve</a:t>
            </a:r>
            <a:endParaRPr lang="it-IT" sz="2400" dirty="0">
              <a:solidFill>
                <a:srgbClr val="0070C0"/>
              </a:solidFill>
            </a:endParaRPr>
          </a:p>
        </p:txBody>
      </p:sp>
      <p:pic>
        <p:nvPicPr>
          <p:cNvPr id="5122" name="Picture 2" descr="C:\Users\Master\Desktop\Ultime foto\cop4.jpg"/>
          <p:cNvPicPr>
            <a:picLocks noChangeAspect="1" noChangeArrowheads="1"/>
          </p:cNvPicPr>
          <p:nvPr/>
        </p:nvPicPr>
        <p:blipFill>
          <a:blip r:embed="rId2" cstate="print"/>
          <a:srcRect/>
          <a:stretch>
            <a:fillRect/>
          </a:stretch>
        </p:blipFill>
        <p:spPr bwMode="auto">
          <a:xfrm>
            <a:off x="3419872" y="1412776"/>
            <a:ext cx="2813427" cy="1872208"/>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 calcmode="lin" valueType="num">
                                      <p:cBhvr>
                                        <p:cTn id="14" dur="500" fill="hold"/>
                                        <p:tgtEl>
                                          <p:spTgt spid="5122"/>
                                        </p:tgtEl>
                                        <p:attrNameLst>
                                          <p:attrName>ppt_w</p:attrName>
                                        </p:attrNameLst>
                                      </p:cBhvr>
                                      <p:tavLst>
                                        <p:tav tm="0">
                                          <p:val>
                                            <p:fltVal val="0"/>
                                          </p:val>
                                        </p:tav>
                                        <p:tav tm="100000">
                                          <p:val>
                                            <p:strVal val="#ppt_w"/>
                                          </p:val>
                                        </p:tav>
                                      </p:tavLst>
                                    </p:anim>
                                    <p:anim calcmode="lin" valueType="num">
                                      <p:cBhvr>
                                        <p:cTn id="15" dur="500" fill="hold"/>
                                        <p:tgtEl>
                                          <p:spTgt spid="5122"/>
                                        </p:tgtEl>
                                        <p:attrNameLst>
                                          <p:attrName>ppt_h</p:attrName>
                                        </p:attrNameLst>
                                      </p:cBhvr>
                                      <p:tavLst>
                                        <p:tav tm="0">
                                          <p:val>
                                            <p:fltVal val="0"/>
                                          </p:val>
                                        </p:tav>
                                        <p:tav tm="100000">
                                          <p:val>
                                            <p:strVal val="#ppt_h"/>
                                          </p:val>
                                        </p:tav>
                                      </p:tavLst>
                                    </p:anim>
                                    <p:anim calcmode="lin" valueType="num">
                                      <p:cBhvr>
                                        <p:cTn id="16" dur="500" fill="hold"/>
                                        <p:tgtEl>
                                          <p:spTgt spid="5122"/>
                                        </p:tgtEl>
                                        <p:attrNameLst>
                                          <p:attrName>style.rotation</p:attrName>
                                        </p:attrNameLst>
                                      </p:cBhvr>
                                      <p:tavLst>
                                        <p:tav tm="0">
                                          <p:val>
                                            <p:fltVal val="360"/>
                                          </p:val>
                                        </p:tav>
                                        <p:tav tm="100000">
                                          <p:val>
                                            <p:fltVal val="0"/>
                                          </p:val>
                                        </p:tav>
                                      </p:tavLst>
                                    </p:anim>
                                    <p:animEffect transition="in" filter="fade">
                                      <p:cBhvr>
                                        <p:cTn id="17" dur="500"/>
                                        <p:tgtEl>
                                          <p:spTgt spid="512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1000"/>
                                        <p:tgtEl>
                                          <p:spTgt spid="3">
                                            <p:bg/>
                                          </p:spTgt>
                                        </p:tgtEl>
                                      </p:cBhvr>
                                    </p:animEffect>
                                    <p:anim calcmode="lin" valueType="num">
                                      <p:cBhvr>
                                        <p:cTn id="23" dur="1000" fill="hold"/>
                                        <p:tgtEl>
                                          <p:spTgt spid="3">
                                            <p:bg/>
                                          </p:spTgt>
                                        </p:tgtEl>
                                        <p:attrNameLst>
                                          <p:attrName>ppt_x</p:attrName>
                                        </p:attrNameLst>
                                      </p:cBhvr>
                                      <p:tavLst>
                                        <p:tav tm="0">
                                          <p:val>
                                            <p:strVal val="#ppt_x"/>
                                          </p:val>
                                        </p:tav>
                                        <p:tav tm="100000">
                                          <p:val>
                                            <p:strVal val="#ppt_x"/>
                                          </p:val>
                                        </p:tav>
                                      </p:tavLst>
                                    </p:anim>
                                    <p:anim calcmode="lin" valueType="num">
                                      <p:cBhvr>
                                        <p:cTn id="2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1000"/>
                                        <p:tgtEl>
                                          <p:spTgt spid="3">
                                            <p:txEl>
                                              <p:pRg st="0" end="0"/>
                                            </p:txEl>
                                          </p:spTgt>
                                        </p:tgtEl>
                                      </p:cBhvr>
                                    </p:animEffect>
                                    <p:anim calcmode="lin" valueType="num">
                                      <p:cBhvr>
                                        <p:cTn id="3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1000"/>
                                        <p:tgtEl>
                                          <p:spTgt spid="3">
                                            <p:txEl>
                                              <p:pRg st="1" end="1"/>
                                            </p:txEl>
                                          </p:spTgt>
                                        </p:tgtEl>
                                      </p:cBhvr>
                                    </p:animEffect>
                                    <p:anim calcmode="lin" valueType="num">
                                      <p:cBhvr>
                                        <p:cTn id="3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fade">
                                      <p:cBhvr>
                                        <p:cTn id="43" dur="1000"/>
                                        <p:tgtEl>
                                          <p:spTgt spid="3">
                                            <p:txEl>
                                              <p:pRg st="2" end="2"/>
                                            </p:txEl>
                                          </p:spTgt>
                                        </p:tgtEl>
                                      </p:cBhvr>
                                    </p:animEffect>
                                    <p:anim calcmode="lin" valueType="num">
                                      <p:cBhvr>
                                        <p:cTn id="4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animEffect transition="in" filter="fade">
                                      <p:cBhvr>
                                        <p:cTn id="50" dur="1000"/>
                                        <p:tgtEl>
                                          <p:spTgt spid="3">
                                            <p:txEl>
                                              <p:pRg st="3" end="3"/>
                                            </p:txEl>
                                          </p:spTgt>
                                        </p:tgtEl>
                                      </p:cBhvr>
                                    </p:animEffect>
                                    <p:anim calcmode="lin" valueType="num">
                                      <p:cBhvr>
                                        <p:cTn id="5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7406640" cy="720080"/>
          </a:xfrm>
        </p:spPr>
        <p:txBody>
          <a:bodyPr>
            <a:noAutofit/>
          </a:bodyPr>
          <a:lstStyle/>
          <a:p>
            <a:pPr algn="ctr"/>
            <a:r>
              <a:rPr lang="it-IT" sz="3600" b="1" dirty="0" smtClean="0">
                <a:solidFill>
                  <a:srgbClr val="FF0000"/>
                </a:solidFill>
              </a:rPr>
              <a:t>2. I MOMENTI </a:t>
            </a:r>
            <a:r>
              <a:rPr lang="it-IT" sz="3600" b="1" dirty="0" err="1" smtClean="0">
                <a:solidFill>
                  <a:srgbClr val="FF0000"/>
                </a:solidFill>
              </a:rPr>
              <a:t>DI</a:t>
            </a:r>
            <a:r>
              <a:rPr lang="it-IT" sz="3600" b="1" dirty="0" smtClean="0">
                <a:solidFill>
                  <a:srgbClr val="FF0000"/>
                </a:solidFill>
              </a:rPr>
              <a:t> QUALITA’</a:t>
            </a:r>
            <a:endParaRPr lang="it-IT" sz="3600" b="1" dirty="0">
              <a:solidFill>
                <a:srgbClr val="FF0000"/>
              </a:solidFill>
            </a:endParaRPr>
          </a:p>
        </p:txBody>
      </p:sp>
      <p:sp>
        <p:nvSpPr>
          <p:cNvPr id="3" name="Sottotitolo 2"/>
          <p:cNvSpPr>
            <a:spLocks noGrp="1"/>
          </p:cNvSpPr>
          <p:nvPr>
            <p:ph type="subTitle" idx="1"/>
          </p:nvPr>
        </p:nvSpPr>
        <p:spPr>
          <a:xfrm>
            <a:off x="1331640" y="1484784"/>
            <a:ext cx="7406640" cy="2808312"/>
          </a:xfrm>
          <a:solidFill>
            <a:srgbClr val="FFFF00"/>
          </a:solidFill>
          <a:ln w="25400">
            <a:solidFill>
              <a:schemeClr val="accent1"/>
            </a:solidFill>
          </a:ln>
        </p:spPr>
        <p:txBody>
          <a:bodyPr>
            <a:noAutofit/>
          </a:bodyPr>
          <a:lstStyle/>
          <a:p>
            <a:pPr algn="ctr"/>
            <a:r>
              <a:rPr lang="it-IT" sz="2000" b="1" dirty="0" smtClean="0">
                <a:solidFill>
                  <a:srgbClr val="0070C0"/>
                </a:solidFill>
              </a:rPr>
              <a:t>I dialoghi veri sono dei momenti di qualità. Ma presuppongono un ascolto profondo e imparare ad ascoltare può essere difficile come imparare una lingua straniera.</a:t>
            </a:r>
          </a:p>
          <a:p>
            <a:pPr algn="just"/>
            <a:r>
              <a:rPr lang="it-IT" sz="2000" dirty="0" smtClean="0"/>
              <a:t>Nel matrimonio, però, non ci si può esimere dall’imparare ad ascoltare. Ecco qualche consiglio pratico: mantenere il contatto visivo con l’altro quando parla; non fare altre cose mentre lo si ascolta; cercare di capire i suoi sentimenti; osservare il linguaggio del corpo, che a volte esprime cose diverse da quelle dette; infine, evitare di interrompere!</a:t>
            </a:r>
            <a:endParaRPr lang="it-IT" sz="2000" dirty="0"/>
          </a:p>
        </p:txBody>
      </p:sp>
      <p:sp>
        <p:nvSpPr>
          <p:cNvPr id="6" name="Segnaposto data 5"/>
          <p:cNvSpPr>
            <a:spLocks noGrp="1"/>
          </p:cNvSpPr>
          <p:nvPr>
            <p:ph type="dt" sz="half" idx="10"/>
          </p:nvPr>
        </p:nvSpPr>
        <p:spPr/>
        <p:txBody>
          <a:bodyPr/>
          <a:lstStyle/>
          <a:p>
            <a:fld id="{6B79C569-248E-4556-A0A0-4C054E18C324}"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6</a:t>
            </a:fld>
            <a:endParaRPr lang="it-IT"/>
          </a:p>
        </p:txBody>
      </p:sp>
      <p:sp>
        <p:nvSpPr>
          <p:cNvPr id="8" name="CasellaDiTesto 7"/>
          <p:cNvSpPr txBox="1"/>
          <p:nvPr/>
        </p:nvSpPr>
        <p:spPr>
          <a:xfrm>
            <a:off x="2555776" y="980728"/>
            <a:ext cx="4608512" cy="461665"/>
          </a:xfrm>
          <a:prstGeom prst="rect">
            <a:avLst/>
          </a:prstGeom>
          <a:noFill/>
        </p:spPr>
        <p:txBody>
          <a:bodyPr wrap="square" rtlCol="0">
            <a:spAutoFit/>
          </a:bodyPr>
          <a:lstStyle/>
          <a:p>
            <a:pPr algn="ctr"/>
            <a:r>
              <a:rPr lang="it-IT" sz="2400" b="1" dirty="0" smtClean="0">
                <a:solidFill>
                  <a:srgbClr val="0070C0"/>
                </a:solidFill>
              </a:rPr>
              <a:t>Un ascolto delicato</a:t>
            </a:r>
            <a:endParaRPr lang="it-IT" sz="2400" dirty="0">
              <a:solidFill>
                <a:srgbClr val="0070C0"/>
              </a:solidFill>
            </a:endParaRPr>
          </a:p>
        </p:txBody>
      </p:sp>
      <p:pic>
        <p:nvPicPr>
          <p:cNvPr id="6146" name="Picture 2" descr="C:\Users\Master\Desktop\Ultime foto\cop2.jpg"/>
          <p:cNvPicPr>
            <a:picLocks noChangeAspect="1" noChangeArrowheads="1"/>
          </p:cNvPicPr>
          <p:nvPr/>
        </p:nvPicPr>
        <p:blipFill>
          <a:blip r:embed="rId2" cstate="print"/>
          <a:srcRect/>
          <a:stretch>
            <a:fillRect/>
          </a:stretch>
        </p:blipFill>
        <p:spPr bwMode="auto">
          <a:xfrm>
            <a:off x="3779912" y="4437112"/>
            <a:ext cx="2466975" cy="1847850"/>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500" fill="hold"/>
                                        <p:tgtEl>
                                          <p:spTgt spid="6146"/>
                                        </p:tgtEl>
                                        <p:attrNameLst>
                                          <p:attrName>ppt_w</p:attrName>
                                        </p:attrNameLst>
                                      </p:cBhvr>
                                      <p:tavLst>
                                        <p:tav tm="0">
                                          <p:val>
                                            <p:fltVal val="0"/>
                                          </p:val>
                                        </p:tav>
                                        <p:tav tm="100000">
                                          <p:val>
                                            <p:strVal val="#ppt_w"/>
                                          </p:val>
                                        </p:tav>
                                      </p:tavLst>
                                    </p:anim>
                                    <p:anim calcmode="lin" valueType="num">
                                      <p:cBhvr>
                                        <p:cTn id="15" dur="500" fill="hold"/>
                                        <p:tgtEl>
                                          <p:spTgt spid="6146"/>
                                        </p:tgtEl>
                                        <p:attrNameLst>
                                          <p:attrName>ppt_h</p:attrName>
                                        </p:attrNameLst>
                                      </p:cBhvr>
                                      <p:tavLst>
                                        <p:tav tm="0">
                                          <p:val>
                                            <p:fltVal val="0"/>
                                          </p:val>
                                        </p:tav>
                                        <p:tav tm="100000">
                                          <p:val>
                                            <p:strVal val="#ppt_h"/>
                                          </p:val>
                                        </p:tav>
                                      </p:tavLst>
                                    </p:anim>
                                    <p:anim calcmode="lin" valueType="num">
                                      <p:cBhvr>
                                        <p:cTn id="16" dur="500" fill="hold"/>
                                        <p:tgtEl>
                                          <p:spTgt spid="6146"/>
                                        </p:tgtEl>
                                        <p:attrNameLst>
                                          <p:attrName>style.rotation</p:attrName>
                                        </p:attrNameLst>
                                      </p:cBhvr>
                                      <p:tavLst>
                                        <p:tav tm="0">
                                          <p:val>
                                            <p:fltVal val="360"/>
                                          </p:val>
                                        </p:tav>
                                        <p:tav tm="100000">
                                          <p:val>
                                            <p:fltVal val="0"/>
                                          </p:val>
                                        </p:tav>
                                      </p:tavLst>
                                    </p:anim>
                                    <p:animEffect transition="in" filter="fade">
                                      <p:cBhvr>
                                        <p:cTn id="17" dur="500"/>
                                        <p:tgtEl>
                                          <p:spTgt spid="614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1000"/>
                                        <p:tgtEl>
                                          <p:spTgt spid="3">
                                            <p:bg/>
                                          </p:spTgt>
                                        </p:tgtEl>
                                      </p:cBhvr>
                                    </p:animEffect>
                                    <p:anim calcmode="lin" valueType="num">
                                      <p:cBhvr>
                                        <p:cTn id="23" dur="1000" fill="hold"/>
                                        <p:tgtEl>
                                          <p:spTgt spid="3">
                                            <p:bg/>
                                          </p:spTgt>
                                        </p:tgtEl>
                                        <p:attrNameLst>
                                          <p:attrName>ppt_x</p:attrName>
                                        </p:attrNameLst>
                                      </p:cBhvr>
                                      <p:tavLst>
                                        <p:tav tm="0">
                                          <p:val>
                                            <p:strVal val="#ppt_x"/>
                                          </p:val>
                                        </p:tav>
                                        <p:tav tm="100000">
                                          <p:val>
                                            <p:strVal val="#ppt_x"/>
                                          </p:val>
                                        </p:tav>
                                      </p:tavLst>
                                    </p:anim>
                                    <p:anim calcmode="lin" valueType="num">
                                      <p:cBhvr>
                                        <p:cTn id="2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1000"/>
                                        <p:tgtEl>
                                          <p:spTgt spid="3">
                                            <p:txEl>
                                              <p:pRg st="0" end="0"/>
                                            </p:txEl>
                                          </p:spTgt>
                                        </p:tgtEl>
                                      </p:cBhvr>
                                    </p:animEffect>
                                    <p:anim calcmode="lin" valueType="num">
                                      <p:cBhvr>
                                        <p:cTn id="3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1000"/>
                                        <p:tgtEl>
                                          <p:spTgt spid="3">
                                            <p:txEl>
                                              <p:pRg st="1" end="1"/>
                                            </p:txEl>
                                          </p:spTgt>
                                        </p:tgtEl>
                                      </p:cBhvr>
                                    </p:animEffect>
                                    <p:anim calcmode="lin" valueType="num">
                                      <p:cBhvr>
                                        <p:cTn id="3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7406640" cy="720080"/>
          </a:xfrm>
        </p:spPr>
        <p:txBody>
          <a:bodyPr>
            <a:noAutofit/>
          </a:bodyPr>
          <a:lstStyle/>
          <a:p>
            <a:pPr algn="ctr"/>
            <a:r>
              <a:rPr lang="it-IT" sz="3600" b="1" dirty="0" smtClean="0">
                <a:solidFill>
                  <a:srgbClr val="FF0000"/>
                </a:solidFill>
              </a:rPr>
              <a:t>3. I DONI</a:t>
            </a:r>
            <a:endParaRPr lang="it-IT" sz="3600" b="1" dirty="0">
              <a:solidFill>
                <a:srgbClr val="FF0000"/>
              </a:solidFill>
            </a:endParaRPr>
          </a:p>
        </p:txBody>
      </p:sp>
      <p:sp>
        <p:nvSpPr>
          <p:cNvPr id="3" name="Sottotitolo 2"/>
          <p:cNvSpPr>
            <a:spLocks noGrp="1"/>
          </p:cNvSpPr>
          <p:nvPr>
            <p:ph type="subTitle" idx="1"/>
          </p:nvPr>
        </p:nvSpPr>
        <p:spPr>
          <a:xfrm>
            <a:off x="1403648" y="3789040"/>
            <a:ext cx="7406640" cy="2664296"/>
          </a:xfrm>
          <a:solidFill>
            <a:srgbClr val="FFFF00"/>
          </a:solidFill>
          <a:ln w="25400">
            <a:solidFill>
              <a:schemeClr val="accent1"/>
            </a:solidFill>
          </a:ln>
        </p:spPr>
        <p:txBody>
          <a:bodyPr>
            <a:noAutofit/>
          </a:bodyPr>
          <a:lstStyle/>
          <a:p>
            <a:pPr algn="ctr"/>
            <a:r>
              <a:rPr lang="it-IT" sz="2000" b="1" dirty="0" smtClean="0">
                <a:solidFill>
                  <a:srgbClr val="0070C0"/>
                </a:solidFill>
              </a:rPr>
              <a:t>I doni sono i simboli visibili dell’amore. Un regalo è qualcosa che si può tenere in mano o guardare, dicendosi “Pensa a me”, “Mi ama”.</a:t>
            </a:r>
          </a:p>
          <a:p>
            <a:pPr algn="just"/>
            <a:r>
              <a:rPr lang="it-IT" sz="2000" dirty="0" smtClean="0"/>
              <a:t>In generale, chi è più sensibile ai doni dà poca importanza al valore venale.</a:t>
            </a:r>
          </a:p>
          <a:p>
            <a:pPr algn="just"/>
            <a:r>
              <a:rPr lang="it-IT" sz="2000" dirty="0" smtClean="0"/>
              <a:t>Il linguaggio dei doni è uno dei più facili da imparare: cercate di ricordare quali regali sono piaciuti di più all’altro tra quelli fatti in passato. Questo vi darà un’idea di ciò che gli farebbe piacere ricevere.</a:t>
            </a:r>
            <a:endParaRPr lang="it-IT" sz="2000" dirty="0"/>
          </a:p>
        </p:txBody>
      </p:sp>
      <p:sp>
        <p:nvSpPr>
          <p:cNvPr id="6" name="Segnaposto data 5"/>
          <p:cNvSpPr>
            <a:spLocks noGrp="1"/>
          </p:cNvSpPr>
          <p:nvPr>
            <p:ph type="dt" sz="half" idx="10"/>
          </p:nvPr>
        </p:nvSpPr>
        <p:spPr/>
        <p:txBody>
          <a:bodyPr/>
          <a:lstStyle/>
          <a:p>
            <a:fld id="{966CABE0-DB3A-418C-8B2C-F14685CD5BC3}"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7</a:t>
            </a:fld>
            <a:endParaRPr lang="it-IT"/>
          </a:p>
        </p:txBody>
      </p:sp>
      <p:sp>
        <p:nvSpPr>
          <p:cNvPr id="8" name="CasellaDiTesto 7"/>
          <p:cNvSpPr txBox="1"/>
          <p:nvPr/>
        </p:nvSpPr>
        <p:spPr>
          <a:xfrm>
            <a:off x="2627784" y="980728"/>
            <a:ext cx="4608512" cy="461665"/>
          </a:xfrm>
          <a:prstGeom prst="rect">
            <a:avLst/>
          </a:prstGeom>
          <a:noFill/>
        </p:spPr>
        <p:txBody>
          <a:bodyPr wrap="square" rtlCol="0">
            <a:spAutoFit/>
          </a:bodyPr>
          <a:lstStyle/>
          <a:p>
            <a:pPr algn="ctr"/>
            <a:r>
              <a:rPr lang="it-IT" sz="2400" b="1" dirty="0" smtClean="0">
                <a:solidFill>
                  <a:srgbClr val="0070C0"/>
                </a:solidFill>
              </a:rPr>
              <a:t>I doni nutrono l’amore</a:t>
            </a:r>
            <a:endParaRPr lang="it-IT" sz="2400" dirty="0">
              <a:solidFill>
                <a:srgbClr val="0070C0"/>
              </a:solidFill>
            </a:endParaRPr>
          </a:p>
        </p:txBody>
      </p:sp>
      <p:pic>
        <p:nvPicPr>
          <p:cNvPr id="7171" name="Picture 3" descr="C:\Users\Master\Desktop\Ultime foto\cop6.jpg"/>
          <p:cNvPicPr>
            <a:picLocks noChangeAspect="1" noChangeArrowheads="1"/>
          </p:cNvPicPr>
          <p:nvPr/>
        </p:nvPicPr>
        <p:blipFill>
          <a:blip r:embed="rId2" cstate="print"/>
          <a:srcRect/>
          <a:stretch>
            <a:fillRect/>
          </a:stretch>
        </p:blipFill>
        <p:spPr bwMode="auto">
          <a:xfrm>
            <a:off x="3203848" y="1484784"/>
            <a:ext cx="3528392" cy="2117035"/>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7171"/>
                                        </p:tgtEl>
                                        <p:attrNameLst>
                                          <p:attrName>style.visibility</p:attrName>
                                        </p:attrNameLst>
                                      </p:cBhvr>
                                      <p:to>
                                        <p:strVal val="visible"/>
                                      </p:to>
                                    </p:set>
                                    <p:anim calcmode="lin" valueType="num">
                                      <p:cBhvr>
                                        <p:cTn id="14" dur="500" fill="hold"/>
                                        <p:tgtEl>
                                          <p:spTgt spid="7171"/>
                                        </p:tgtEl>
                                        <p:attrNameLst>
                                          <p:attrName>ppt_w</p:attrName>
                                        </p:attrNameLst>
                                      </p:cBhvr>
                                      <p:tavLst>
                                        <p:tav tm="0">
                                          <p:val>
                                            <p:fltVal val="0"/>
                                          </p:val>
                                        </p:tav>
                                        <p:tav tm="100000">
                                          <p:val>
                                            <p:strVal val="#ppt_w"/>
                                          </p:val>
                                        </p:tav>
                                      </p:tavLst>
                                    </p:anim>
                                    <p:anim calcmode="lin" valueType="num">
                                      <p:cBhvr>
                                        <p:cTn id="15" dur="500" fill="hold"/>
                                        <p:tgtEl>
                                          <p:spTgt spid="7171"/>
                                        </p:tgtEl>
                                        <p:attrNameLst>
                                          <p:attrName>ppt_h</p:attrName>
                                        </p:attrNameLst>
                                      </p:cBhvr>
                                      <p:tavLst>
                                        <p:tav tm="0">
                                          <p:val>
                                            <p:fltVal val="0"/>
                                          </p:val>
                                        </p:tav>
                                        <p:tav tm="100000">
                                          <p:val>
                                            <p:strVal val="#ppt_h"/>
                                          </p:val>
                                        </p:tav>
                                      </p:tavLst>
                                    </p:anim>
                                    <p:anim calcmode="lin" valueType="num">
                                      <p:cBhvr>
                                        <p:cTn id="16" dur="500" fill="hold"/>
                                        <p:tgtEl>
                                          <p:spTgt spid="7171"/>
                                        </p:tgtEl>
                                        <p:attrNameLst>
                                          <p:attrName>style.rotation</p:attrName>
                                        </p:attrNameLst>
                                      </p:cBhvr>
                                      <p:tavLst>
                                        <p:tav tm="0">
                                          <p:val>
                                            <p:fltVal val="360"/>
                                          </p:val>
                                        </p:tav>
                                        <p:tav tm="100000">
                                          <p:val>
                                            <p:fltVal val="0"/>
                                          </p:val>
                                        </p:tav>
                                      </p:tavLst>
                                    </p:anim>
                                    <p:animEffect transition="in" filter="fade">
                                      <p:cBhvr>
                                        <p:cTn id="17" dur="500"/>
                                        <p:tgtEl>
                                          <p:spTgt spid="7171"/>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1000"/>
                                        <p:tgtEl>
                                          <p:spTgt spid="3">
                                            <p:bg/>
                                          </p:spTgt>
                                        </p:tgtEl>
                                      </p:cBhvr>
                                    </p:animEffect>
                                    <p:anim calcmode="lin" valueType="num">
                                      <p:cBhvr>
                                        <p:cTn id="23" dur="1000" fill="hold"/>
                                        <p:tgtEl>
                                          <p:spTgt spid="3">
                                            <p:bg/>
                                          </p:spTgt>
                                        </p:tgtEl>
                                        <p:attrNameLst>
                                          <p:attrName>ppt_x</p:attrName>
                                        </p:attrNameLst>
                                      </p:cBhvr>
                                      <p:tavLst>
                                        <p:tav tm="0">
                                          <p:val>
                                            <p:strVal val="#ppt_x"/>
                                          </p:val>
                                        </p:tav>
                                        <p:tav tm="100000">
                                          <p:val>
                                            <p:strVal val="#ppt_x"/>
                                          </p:val>
                                        </p:tav>
                                      </p:tavLst>
                                    </p:anim>
                                    <p:anim calcmode="lin" valueType="num">
                                      <p:cBhvr>
                                        <p:cTn id="2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1000"/>
                                        <p:tgtEl>
                                          <p:spTgt spid="3">
                                            <p:txEl>
                                              <p:pRg st="0" end="0"/>
                                            </p:txEl>
                                          </p:spTgt>
                                        </p:tgtEl>
                                      </p:cBhvr>
                                    </p:animEffect>
                                    <p:anim calcmode="lin" valueType="num">
                                      <p:cBhvr>
                                        <p:cTn id="3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1000"/>
                                        <p:tgtEl>
                                          <p:spTgt spid="3">
                                            <p:txEl>
                                              <p:pRg st="1" end="1"/>
                                            </p:txEl>
                                          </p:spTgt>
                                        </p:tgtEl>
                                      </p:cBhvr>
                                    </p:animEffect>
                                    <p:anim calcmode="lin" valueType="num">
                                      <p:cBhvr>
                                        <p:cTn id="3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fade">
                                      <p:cBhvr>
                                        <p:cTn id="43" dur="1000"/>
                                        <p:tgtEl>
                                          <p:spTgt spid="3">
                                            <p:txEl>
                                              <p:pRg st="2" end="2"/>
                                            </p:txEl>
                                          </p:spTgt>
                                        </p:tgtEl>
                                      </p:cBhvr>
                                    </p:animEffect>
                                    <p:anim calcmode="lin" valueType="num">
                                      <p:cBhvr>
                                        <p:cTn id="4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7406640" cy="720080"/>
          </a:xfrm>
        </p:spPr>
        <p:txBody>
          <a:bodyPr>
            <a:noAutofit/>
          </a:bodyPr>
          <a:lstStyle/>
          <a:p>
            <a:pPr algn="ctr"/>
            <a:r>
              <a:rPr lang="it-IT" sz="3600" b="1" dirty="0" smtClean="0">
                <a:solidFill>
                  <a:srgbClr val="FF0000"/>
                </a:solidFill>
              </a:rPr>
              <a:t>3. I DONI</a:t>
            </a:r>
            <a:endParaRPr lang="it-IT" sz="3600" b="1" dirty="0">
              <a:solidFill>
                <a:srgbClr val="FF0000"/>
              </a:solidFill>
            </a:endParaRPr>
          </a:p>
        </p:txBody>
      </p:sp>
      <p:sp>
        <p:nvSpPr>
          <p:cNvPr id="3" name="Sottotitolo 2"/>
          <p:cNvSpPr>
            <a:spLocks noGrp="1"/>
          </p:cNvSpPr>
          <p:nvPr>
            <p:ph type="subTitle" idx="1"/>
          </p:nvPr>
        </p:nvSpPr>
        <p:spPr>
          <a:xfrm>
            <a:off x="1403648" y="1412776"/>
            <a:ext cx="7406640" cy="1656184"/>
          </a:xfrm>
          <a:solidFill>
            <a:srgbClr val="FFFF00"/>
          </a:solidFill>
          <a:ln w="25400">
            <a:solidFill>
              <a:schemeClr val="accent1"/>
            </a:solidFill>
          </a:ln>
        </p:spPr>
        <p:txBody>
          <a:bodyPr>
            <a:noAutofit/>
          </a:bodyPr>
          <a:lstStyle/>
          <a:p>
            <a:pPr algn="ctr"/>
            <a:r>
              <a:rPr lang="it-IT" sz="2000" b="1" dirty="0" smtClean="0">
                <a:solidFill>
                  <a:srgbClr val="0070C0"/>
                </a:solidFill>
              </a:rPr>
              <a:t>Esiste un dono che parla meglio di ogni altro ed è il dono della propria presenza. </a:t>
            </a:r>
          </a:p>
          <a:p>
            <a:pPr algn="just"/>
            <a:r>
              <a:rPr lang="it-IT" sz="2000" dirty="0" smtClean="0"/>
              <a:t>Il fatto di esserci quando l’altro ha bisogno della mia presenza è sempre il simbolo del mio amore, ma è di un valore inestimabile per colui che comprende il linguaggio dei doni.</a:t>
            </a:r>
          </a:p>
          <a:p>
            <a:r>
              <a:rPr lang="it-IT" sz="2000" dirty="0" smtClean="0"/>
              <a:t> </a:t>
            </a:r>
            <a:endParaRPr lang="it-IT" sz="2000" dirty="0"/>
          </a:p>
        </p:txBody>
      </p:sp>
      <p:sp>
        <p:nvSpPr>
          <p:cNvPr id="6" name="Segnaposto data 5"/>
          <p:cNvSpPr>
            <a:spLocks noGrp="1"/>
          </p:cNvSpPr>
          <p:nvPr>
            <p:ph type="dt" sz="half" idx="10"/>
          </p:nvPr>
        </p:nvSpPr>
        <p:spPr/>
        <p:txBody>
          <a:bodyPr/>
          <a:lstStyle/>
          <a:p>
            <a:fld id="{CFDB5859-E800-4E7F-9A98-9379A38FA25D}"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8</a:t>
            </a:fld>
            <a:endParaRPr lang="it-IT"/>
          </a:p>
        </p:txBody>
      </p:sp>
      <p:sp>
        <p:nvSpPr>
          <p:cNvPr id="8" name="CasellaDiTesto 7"/>
          <p:cNvSpPr txBox="1"/>
          <p:nvPr/>
        </p:nvSpPr>
        <p:spPr>
          <a:xfrm>
            <a:off x="2627784" y="908720"/>
            <a:ext cx="4608512" cy="461665"/>
          </a:xfrm>
          <a:prstGeom prst="rect">
            <a:avLst/>
          </a:prstGeom>
          <a:noFill/>
        </p:spPr>
        <p:txBody>
          <a:bodyPr wrap="square" rtlCol="0">
            <a:spAutoFit/>
          </a:bodyPr>
          <a:lstStyle/>
          <a:p>
            <a:pPr algn="ctr"/>
            <a:r>
              <a:rPr lang="it-IT" sz="2400" b="1" dirty="0" smtClean="0">
                <a:solidFill>
                  <a:srgbClr val="0070C0"/>
                </a:solidFill>
              </a:rPr>
              <a:t>Un dono speciale</a:t>
            </a:r>
            <a:endParaRPr lang="it-IT" sz="2400" dirty="0">
              <a:solidFill>
                <a:srgbClr val="0070C0"/>
              </a:solidFill>
            </a:endParaRPr>
          </a:p>
        </p:txBody>
      </p:sp>
      <p:pic>
        <p:nvPicPr>
          <p:cNvPr id="8194" name="Picture 2" descr="C:\Users\Master\Desktop\Ultime foto\cop8.jpg"/>
          <p:cNvPicPr>
            <a:picLocks noChangeAspect="1" noChangeArrowheads="1"/>
          </p:cNvPicPr>
          <p:nvPr/>
        </p:nvPicPr>
        <p:blipFill>
          <a:blip r:embed="rId2" cstate="print"/>
          <a:srcRect/>
          <a:stretch>
            <a:fillRect/>
          </a:stretch>
        </p:blipFill>
        <p:spPr bwMode="auto">
          <a:xfrm>
            <a:off x="3203848" y="3284984"/>
            <a:ext cx="3916857" cy="2808312"/>
          </a:xfrm>
          <a:prstGeom prst="rect">
            <a:avLst/>
          </a:prstGeom>
          <a:noFill/>
          <a:ln w="25400">
            <a:solidFill>
              <a:srgbClr val="0070C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 calcmode="lin" valueType="num">
                                      <p:cBhvr>
                                        <p:cTn id="14" dur="500" fill="hold"/>
                                        <p:tgtEl>
                                          <p:spTgt spid="8194"/>
                                        </p:tgtEl>
                                        <p:attrNameLst>
                                          <p:attrName>ppt_w</p:attrName>
                                        </p:attrNameLst>
                                      </p:cBhvr>
                                      <p:tavLst>
                                        <p:tav tm="0">
                                          <p:val>
                                            <p:fltVal val="0"/>
                                          </p:val>
                                        </p:tav>
                                        <p:tav tm="100000">
                                          <p:val>
                                            <p:strVal val="#ppt_w"/>
                                          </p:val>
                                        </p:tav>
                                      </p:tavLst>
                                    </p:anim>
                                    <p:anim calcmode="lin" valueType="num">
                                      <p:cBhvr>
                                        <p:cTn id="15" dur="500" fill="hold"/>
                                        <p:tgtEl>
                                          <p:spTgt spid="8194"/>
                                        </p:tgtEl>
                                        <p:attrNameLst>
                                          <p:attrName>ppt_h</p:attrName>
                                        </p:attrNameLst>
                                      </p:cBhvr>
                                      <p:tavLst>
                                        <p:tav tm="0">
                                          <p:val>
                                            <p:fltVal val="0"/>
                                          </p:val>
                                        </p:tav>
                                        <p:tav tm="100000">
                                          <p:val>
                                            <p:strVal val="#ppt_h"/>
                                          </p:val>
                                        </p:tav>
                                      </p:tavLst>
                                    </p:anim>
                                    <p:anim calcmode="lin" valueType="num">
                                      <p:cBhvr>
                                        <p:cTn id="16" dur="500" fill="hold"/>
                                        <p:tgtEl>
                                          <p:spTgt spid="8194"/>
                                        </p:tgtEl>
                                        <p:attrNameLst>
                                          <p:attrName>style.rotation</p:attrName>
                                        </p:attrNameLst>
                                      </p:cBhvr>
                                      <p:tavLst>
                                        <p:tav tm="0">
                                          <p:val>
                                            <p:fltVal val="360"/>
                                          </p:val>
                                        </p:tav>
                                        <p:tav tm="100000">
                                          <p:val>
                                            <p:fltVal val="0"/>
                                          </p:val>
                                        </p:tav>
                                      </p:tavLst>
                                    </p:anim>
                                    <p:animEffect transition="in" filter="fade">
                                      <p:cBhvr>
                                        <p:cTn id="17" dur="500"/>
                                        <p:tgtEl>
                                          <p:spTgt spid="819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1000"/>
                                        <p:tgtEl>
                                          <p:spTgt spid="3">
                                            <p:bg/>
                                          </p:spTgt>
                                        </p:tgtEl>
                                      </p:cBhvr>
                                    </p:animEffect>
                                    <p:anim calcmode="lin" valueType="num">
                                      <p:cBhvr>
                                        <p:cTn id="23" dur="1000" fill="hold"/>
                                        <p:tgtEl>
                                          <p:spTgt spid="3">
                                            <p:bg/>
                                          </p:spTgt>
                                        </p:tgtEl>
                                        <p:attrNameLst>
                                          <p:attrName>ppt_x</p:attrName>
                                        </p:attrNameLst>
                                      </p:cBhvr>
                                      <p:tavLst>
                                        <p:tav tm="0">
                                          <p:val>
                                            <p:strVal val="#ppt_x"/>
                                          </p:val>
                                        </p:tav>
                                        <p:tav tm="100000">
                                          <p:val>
                                            <p:strVal val="#ppt_x"/>
                                          </p:val>
                                        </p:tav>
                                      </p:tavLst>
                                    </p:anim>
                                    <p:anim calcmode="lin" valueType="num">
                                      <p:cBhvr>
                                        <p:cTn id="2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1000"/>
                                        <p:tgtEl>
                                          <p:spTgt spid="3">
                                            <p:txEl>
                                              <p:pRg st="0" end="0"/>
                                            </p:txEl>
                                          </p:spTgt>
                                        </p:tgtEl>
                                      </p:cBhvr>
                                    </p:animEffect>
                                    <p:anim calcmode="lin" valueType="num">
                                      <p:cBhvr>
                                        <p:cTn id="3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1000"/>
                                        <p:tgtEl>
                                          <p:spTgt spid="3">
                                            <p:txEl>
                                              <p:pRg st="1" end="1"/>
                                            </p:txEl>
                                          </p:spTgt>
                                        </p:tgtEl>
                                      </p:cBhvr>
                                    </p:animEffect>
                                    <p:anim calcmode="lin" valueType="num">
                                      <p:cBhvr>
                                        <p:cTn id="3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fade">
                                      <p:cBhvr>
                                        <p:cTn id="43" dur="1000"/>
                                        <p:tgtEl>
                                          <p:spTgt spid="3">
                                            <p:txEl>
                                              <p:pRg st="2" end="2"/>
                                            </p:txEl>
                                          </p:spTgt>
                                        </p:tgtEl>
                                      </p:cBhvr>
                                    </p:animEffect>
                                    <p:anim calcmode="lin" valueType="num">
                                      <p:cBhvr>
                                        <p:cTn id="4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260648"/>
            <a:ext cx="7406640" cy="720080"/>
          </a:xfrm>
        </p:spPr>
        <p:txBody>
          <a:bodyPr>
            <a:noAutofit/>
          </a:bodyPr>
          <a:lstStyle/>
          <a:p>
            <a:pPr algn="ctr"/>
            <a:r>
              <a:rPr lang="it-IT" sz="3600" b="1" dirty="0" smtClean="0">
                <a:solidFill>
                  <a:srgbClr val="FF0000"/>
                </a:solidFill>
              </a:rPr>
              <a:t>4. FARE FAVORI E LAVORI</a:t>
            </a:r>
            <a:endParaRPr lang="it-IT" sz="3600" b="1" dirty="0">
              <a:solidFill>
                <a:srgbClr val="FF0000"/>
              </a:solidFill>
            </a:endParaRPr>
          </a:p>
        </p:txBody>
      </p:sp>
      <p:sp>
        <p:nvSpPr>
          <p:cNvPr id="3" name="Sottotitolo 2"/>
          <p:cNvSpPr>
            <a:spLocks noGrp="1"/>
          </p:cNvSpPr>
          <p:nvPr>
            <p:ph type="subTitle" idx="1"/>
          </p:nvPr>
        </p:nvSpPr>
        <p:spPr>
          <a:xfrm>
            <a:off x="1403648" y="3356992"/>
            <a:ext cx="7406640" cy="2880320"/>
          </a:xfrm>
          <a:solidFill>
            <a:srgbClr val="FFFF00"/>
          </a:solidFill>
          <a:ln w="25400">
            <a:solidFill>
              <a:schemeClr val="accent1"/>
            </a:solidFill>
          </a:ln>
        </p:spPr>
        <p:txBody>
          <a:bodyPr>
            <a:noAutofit/>
          </a:bodyPr>
          <a:lstStyle/>
          <a:p>
            <a:pPr algn="ctr"/>
            <a:r>
              <a:rPr lang="it-IT" sz="2000" b="1" dirty="0" smtClean="0">
                <a:solidFill>
                  <a:srgbClr val="0070C0"/>
                </a:solidFill>
              </a:rPr>
              <a:t>Se sono fatti in spirito positivo, i servizi possono essere autentiche espressioni d’amore: cucinare, sparecchiare, lavare i piatti</a:t>
            </a:r>
          </a:p>
          <a:p>
            <a:pPr algn="just"/>
            <a:r>
              <a:rPr lang="it-IT" sz="2000" dirty="0" smtClean="0"/>
              <a:t>Per imparare questo linguaggio, dovremmo forse rivedere e correggere alcune abitudini familiari e alcuni stereotipi sociali. Se ognuno dei due ha un’idea diversa dei ruoli sociali dell’uomo e della donna, allora ciascuno deve essere disponibile ad esaminare e, se necessario, cambiare certi modelli per poter meglio esprimere l’amore.</a:t>
            </a:r>
            <a:endParaRPr lang="it-IT" sz="2000" dirty="0"/>
          </a:p>
        </p:txBody>
      </p:sp>
      <p:sp>
        <p:nvSpPr>
          <p:cNvPr id="6" name="Segnaposto data 5"/>
          <p:cNvSpPr>
            <a:spLocks noGrp="1"/>
          </p:cNvSpPr>
          <p:nvPr>
            <p:ph type="dt" sz="half" idx="10"/>
          </p:nvPr>
        </p:nvSpPr>
        <p:spPr/>
        <p:txBody>
          <a:bodyPr/>
          <a:lstStyle/>
          <a:p>
            <a:fld id="{5D8C4DE9-657D-4C33-A219-7F5650155F59}" type="datetime1">
              <a:rPr lang="it-IT" smtClean="0"/>
              <a:pPr/>
              <a:t>03/04/2020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9</a:t>
            </a:fld>
            <a:endParaRPr lang="it-IT"/>
          </a:p>
        </p:txBody>
      </p:sp>
      <p:sp>
        <p:nvSpPr>
          <p:cNvPr id="8" name="CasellaDiTesto 7"/>
          <p:cNvSpPr txBox="1"/>
          <p:nvPr/>
        </p:nvSpPr>
        <p:spPr>
          <a:xfrm>
            <a:off x="2627784" y="980728"/>
            <a:ext cx="4608512" cy="461665"/>
          </a:xfrm>
          <a:prstGeom prst="rect">
            <a:avLst/>
          </a:prstGeom>
          <a:noFill/>
        </p:spPr>
        <p:txBody>
          <a:bodyPr wrap="square" rtlCol="0">
            <a:spAutoFit/>
          </a:bodyPr>
          <a:lstStyle/>
          <a:p>
            <a:pPr algn="ctr"/>
            <a:r>
              <a:rPr lang="it-IT" sz="2400" b="1" dirty="0" smtClean="0">
                <a:solidFill>
                  <a:srgbClr val="0070C0"/>
                </a:solidFill>
              </a:rPr>
              <a:t>Fare cose per l’altro</a:t>
            </a:r>
            <a:endParaRPr lang="it-IT" sz="2400" dirty="0">
              <a:solidFill>
                <a:srgbClr val="0070C0"/>
              </a:solidFill>
            </a:endParaRPr>
          </a:p>
        </p:txBody>
      </p:sp>
      <p:pic>
        <p:nvPicPr>
          <p:cNvPr id="9218" name="Picture 2" descr="C:\Users\Master\Desktop\Ultime foto\cop9.jpg"/>
          <p:cNvPicPr>
            <a:picLocks noChangeAspect="1" noChangeArrowheads="1"/>
          </p:cNvPicPr>
          <p:nvPr/>
        </p:nvPicPr>
        <p:blipFill>
          <a:blip r:embed="rId2" cstate="print"/>
          <a:srcRect/>
          <a:stretch>
            <a:fillRect/>
          </a:stretch>
        </p:blipFill>
        <p:spPr bwMode="auto">
          <a:xfrm>
            <a:off x="3635896" y="1484784"/>
            <a:ext cx="2597009" cy="1728192"/>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 calcmode="lin" valueType="num">
                                      <p:cBhvr>
                                        <p:cTn id="14" dur="500" fill="hold"/>
                                        <p:tgtEl>
                                          <p:spTgt spid="9218"/>
                                        </p:tgtEl>
                                        <p:attrNameLst>
                                          <p:attrName>ppt_w</p:attrName>
                                        </p:attrNameLst>
                                      </p:cBhvr>
                                      <p:tavLst>
                                        <p:tav tm="0">
                                          <p:val>
                                            <p:fltVal val="0"/>
                                          </p:val>
                                        </p:tav>
                                        <p:tav tm="100000">
                                          <p:val>
                                            <p:strVal val="#ppt_w"/>
                                          </p:val>
                                        </p:tav>
                                      </p:tavLst>
                                    </p:anim>
                                    <p:anim calcmode="lin" valueType="num">
                                      <p:cBhvr>
                                        <p:cTn id="15" dur="500" fill="hold"/>
                                        <p:tgtEl>
                                          <p:spTgt spid="9218"/>
                                        </p:tgtEl>
                                        <p:attrNameLst>
                                          <p:attrName>ppt_h</p:attrName>
                                        </p:attrNameLst>
                                      </p:cBhvr>
                                      <p:tavLst>
                                        <p:tav tm="0">
                                          <p:val>
                                            <p:fltVal val="0"/>
                                          </p:val>
                                        </p:tav>
                                        <p:tav tm="100000">
                                          <p:val>
                                            <p:strVal val="#ppt_h"/>
                                          </p:val>
                                        </p:tav>
                                      </p:tavLst>
                                    </p:anim>
                                    <p:anim calcmode="lin" valueType="num">
                                      <p:cBhvr>
                                        <p:cTn id="16" dur="500" fill="hold"/>
                                        <p:tgtEl>
                                          <p:spTgt spid="9218"/>
                                        </p:tgtEl>
                                        <p:attrNameLst>
                                          <p:attrName>style.rotation</p:attrName>
                                        </p:attrNameLst>
                                      </p:cBhvr>
                                      <p:tavLst>
                                        <p:tav tm="0">
                                          <p:val>
                                            <p:fltVal val="360"/>
                                          </p:val>
                                        </p:tav>
                                        <p:tav tm="100000">
                                          <p:val>
                                            <p:fltVal val="0"/>
                                          </p:val>
                                        </p:tav>
                                      </p:tavLst>
                                    </p:anim>
                                    <p:animEffect transition="in" filter="fade">
                                      <p:cBhvr>
                                        <p:cTn id="17" dur="500"/>
                                        <p:tgtEl>
                                          <p:spTgt spid="9218"/>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bg/>
                                          </p:spTgt>
                                        </p:tgtEl>
                                        <p:attrNameLst>
                                          <p:attrName>style.visibility</p:attrName>
                                        </p:attrNameLst>
                                      </p:cBhvr>
                                      <p:to>
                                        <p:strVal val="visible"/>
                                      </p:to>
                                    </p:set>
                                    <p:animEffect transition="in" filter="fade">
                                      <p:cBhvr>
                                        <p:cTn id="22" dur="1000"/>
                                        <p:tgtEl>
                                          <p:spTgt spid="3">
                                            <p:bg/>
                                          </p:spTgt>
                                        </p:tgtEl>
                                      </p:cBhvr>
                                    </p:animEffect>
                                    <p:anim calcmode="lin" valueType="num">
                                      <p:cBhvr>
                                        <p:cTn id="23" dur="1000" fill="hold"/>
                                        <p:tgtEl>
                                          <p:spTgt spid="3">
                                            <p:bg/>
                                          </p:spTgt>
                                        </p:tgtEl>
                                        <p:attrNameLst>
                                          <p:attrName>ppt_x</p:attrName>
                                        </p:attrNameLst>
                                      </p:cBhvr>
                                      <p:tavLst>
                                        <p:tav tm="0">
                                          <p:val>
                                            <p:strVal val="#ppt_x"/>
                                          </p:val>
                                        </p:tav>
                                        <p:tav tm="100000">
                                          <p:val>
                                            <p:strVal val="#ppt_x"/>
                                          </p:val>
                                        </p:tav>
                                      </p:tavLst>
                                    </p:anim>
                                    <p:anim calcmode="lin" valueType="num">
                                      <p:cBhvr>
                                        <p:cTn id="2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Effect transition="in" filter="fade">
                                      <p:cBhvr>
                                        <p:cTn id="29" dur="1000"/>
                                        <p:tgtEl>
                                          <p:spTgt spid="3">
                                            <p:txEl>
                                              <p:pRg st="0" end="0"/>
                                            </p:txEl>
                                          </p:spTgt>
                                        </p:tgtEl>
                                      </p:cBhvr>
                                    </p:animEffect>
                                    <p:anim calcmode="lin" valueType="num">
                                      <p:cBhvr>
                                        <p:cTn id="3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1000"/>
                                        <p:tgtEl>
                                          <p:spTgt spid="3">
                                            <p:txEl>
                                              <p:pRg st="1" end="1"/>
                                            </p:txEl>
                                          </p:spTgt>
                                        </p:tgtEl>
                                      </p:cBhvr>
                                    </p:animEffect>
                                    <p:anim calcmode="lin" valueType="num">
                                      <p:cBhvr>
                                        <p:cTn id="3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712</TotalTime>
  <Words>1346</Words>
  <Application>Microsoft Office PowerPoint</Application>
  <PresentationFormat>Presentazione su schermo (4:3)</PresentationFormat>
  <Paragraphs>105</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Solstizio</vt:lpstr>
      <vt:lpstr>Imparare i linguaggi dell’amore</vt:lpstr>
      <vt:lpstr>1. LE PAROLE QUALIFICANTI</vt:lpstr>
      <vt:lpstr>1. LE PAROLE QUALIFICANTI</vt:lpstr>
      <vt:lpstr>1. LE PAROLE QUALIFICANTI</vt:lpstr>
      <vt:lpstr>2. I MOMENTI DI QUALITA’</vt:lpstr>
      <vt:lpstr>2. I MOMENTI DI QUALITA’</vt:lpstr>
      <vt:lpstr>3. I DONI</vt:lpstr>
      <vt:lpstr>3. I DONI</vt:lpstr>
      <vt:lpstr>4. FARE FAVORI E LAVORI</vt:lpstr>
      <vt:lpstr>4. FARE FAVORI E LAVORI</vt:lpstr>
      <vt:lpstr>5. IL CONTATTO FISICO</vt:lpstr>
      <vt:lpstr>5. IL CONTATTO FISICO</vt:lpstr>
      <vt:lpstr>LE TRE DOMANDE</vt:lpstr>
      <vt:lpstr>  LA REGOLA D’ORO</vt:lpstr>
      <vt:lpstr>Confrontiamoci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Imparare i linguaggi dell'amore</dc:title>
  <dc:creator>Francesco Cannizzaro</dc:creator>
  <cp:lastModifiedBy>Master</cp:lastModifiedBy>
  <cp:revision>93</cp:revision>
  <dcterms:created xsi:type="dcterms:W3CDTF">2019-05-08T15:49:22Z</dcterms:created>
  <dcterms:modified xsi:type="dcterms:W3CDTF">2020-04-03T09:55:28Z</dcterms:modified>
</cp:coreProperties>
</file>